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6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0C74F-8ABD-45E0-8019-0BD1533B5789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C6742-7016-4E30-80CD-1FB6E4A86053}">
      <dgm:prSet phldrT="[Текст]" custT="1"/>
      <dgm:spPr/>
      <dgm:t>
        <a:bodyPr/>
        <a:lstStyle/>
        <a:p>
          <a:pPr marL="87313" indent="0" algn="l"/>
          <a:r>
            <a:rPr lang="ru-RU" sz="1800" dirty="0" smtClean="0"/>
            <a:t>Обустроить современное пространство, в которое дети, молодежь, жители села будут приходить с желанием</a:t>
          </a:r>
          <a:endParaRPr lang="ru-RU" sz="1800" dirty="0"/>
        </a:p>
      </dgm:t>
    </dgm:pt>
    <dgm:pt modelId="{77F6569D-AB5E-4F28-BBC9-CDEB196F9924}" type="parTrans" cxnId="{8CCB57E0-8CEC-49BA-BD2A-3C748879883D}">
      <dgm:prSet/>
      <dgm:spPr/>
      <dgm:t>
        <a:bodyPr/>
        <a:lstStyle/>
        <a:p>
          <a:endParaRPr lang="ru-RU"/>
        </a:p>
      </dgm:t>
    </dgm:pt>
    <dgm:pt modelId="{516C8EE3-1170-4A13-B42A-A650E50050D0}" type="sibTrans" cxnId="{8CCB57E0-8CEC-49BA-BD2A-3C748879883D}">
      <dgm:prSet/>
      <dgm:spPr/>
      <dgm:t>
        <a:bodyPr/>
        <a:lstStyle/>
        <a:p>
          <a:endParaRPr lang="ru-RU"/>
        </a:p>
      </dgm:t>
    </dgm:pt>
    <dgm:pt modelId="{81CC9E47-DF55-49F6-B2B2-CBB0A9AF18A5}">
      <dgm:prSet phldrT="[Текст]" custT="1"/>
      <dgm:spPr/>
      <dgm:t>
        <a:bodyPr/>
        <a:lstStyle/>
        <a:p>
          <a:r>
            <a:rPr lang="ru-RU" sz="1600" dirty="0" smtClean="0"/>
            <a:t>Сделать объявление о сборе предложений по дизайну пространства</a:t>
          </a:r>
          <a:endParaRPr lang="ru-RU" sz="1600" dirty="0"/>
        </a:p>
      </dgm:t>
    </dgm:pt>
    <dgm:pt modelId="{D3B68AA5-2152-4BD3-AE1A-4AB8205FC789}" type="parTrans" cxnId="{7C7056B2-DDC2-4881-8D8A-044934F6CF0D}">
      <dgm:prSet/>
      <dgm:spPr/>
      <dgm:t>
        <a:bodyPr/>
        <a:lstStyle/>
        <a:p>
          <a:endParaRPr lang="ru-RU"/>
        </a:p>
      </dgm:t>
    </dgm:pt>
    <dgm:pt modelId="{9B241FA6-EDB6-4CCE-AFD7-54CDACCCFEC3}" type="sibTrans" cxnId="{7C7056B2-DDC2-4881-8D8A-044934F6CF0D}">
      <dgm:prSet/>
      <dgm:spPr/>
      <dgm:t>
        <a:bodyPr/>
        <a:lstStyle/>
        <a:p>
          <a:endParaRPr lang="ru-RU"/>
        </a:p>
      </dgm:t>
    </dgm:pt>
    <dgm:pt modelId="{FA0FF897-8196-4F79-9191-B797A4BC2E7B}">
      <dgm:prSet phldrT="[Текст]" custT="1"/>
      <dgm:spPr/>
      <dgm:t>
        <a:bodyPr/>
        <a:lstStyle/>
        <a:p>
          <a:r>
            <a:rPr lang="ru-RU" sz="1600" dirty="0" smtClean="0"/>
            <a:t>Провести голосование по проекту пространства</a:t>
          </a:r>
          <a:endParaRPr lang="ru-RU" sz="1600" dirty="0"/>
        </a:p>
      </dgm:t>
    </dgm:pt>
    <dgm:pt modelId="{636CCA7D-1EAA-4E3C-B6FF-93698B7E4269}" type="parTrans" cxnId="{CDA0DDDC-F399-43F7-947D-25381C7A03A9}">
      <dgm:prSet/>
      <dgm:spPr/>
      <dgm:t>
        <a:bodyPr/>
        <a:lstStyle/>
        <a:p>
          <a:endParaRPr lang="ru-RU"/>
        </a:p>
      </dgm:t>
    </dgm:pt>
    <dgm:pt modelId="{1B4632CD-5577-4130-8FE0-2C87A12EB7C5}" type="sibTrans" cxnId="{CDA0DDDC-F399-43F7-947D-25381C7A03A9}">
      <dgm:prSet/>
      <dgm:spPr/>
      <dgm:t>
        <a:bodyPr/>
        <a:lstStyle/>
        <a:p>
          <a:endParaRPr lang="ru-RU"/>
        </a:p>
      </dgm:t>
    </dgm:pt>
    <dgm:pt modelId="{EC08F5BE-E8B9-4A23-8C1C-6D52F6454C11}">
      <dgm:prSet phldrT="[Текст]" custT="1"/>
      <dgm:spPr/>
      <dgm:t>
        <a:bodyPr/>
        <a:lstStyle/>
        <a:p>
          <a:r>
            <a:rPr lang="ru-RU" sz="1600" dirty="0" smtClean="0"/>
            <a:t>Закупить стройматериалы и мебель, сделать ремонт</a:t>
          </a:r>
          <a:endParaRPr lang="ru-RU" sz="1600" dirty="0"/>
        </a:p>
      </dgm:t>
    </dgm:pt>
    <dgm:pt modelId="{5394369A-095B-4300-B48E-0149E2DA189F}" type="parTrans" cxnId="{CA8C667F-0574-4522-902C-33F374FA6C62}">
      <dgm:prSet/>
      <dgm:spPr/>
      <dgm:t>
        <a:bodyPr/>
        <a:lstStyle/>
        <a:p>
          <a:endParaRPr lang="ru-RU"/>
        </a:p>
      </dgm:t>
    </dgm:pt>
    <dgm:pt modelId="{6444D823-F610-4366-81EC-A429D6E3D9D7}" type="sibTrans" cxnId="{CA8C667F-0574-4522-902C-33F374FA6C62}">
      <dgm:prSet/>
      <dgm:spPr/>
      <dgm:t>
        <a:bodyPr/>
        <a:lstStyle/>
        <a:p>
          <a:endParaRPr lang="ru-RU"/>
        </a:p>
      </dgm:t>
    </dgm:pt>
    <dgm:pt modelId="{71D0066A-4C57-4A43-9C04-4FD1520B6296}" type="pres">
      <dgm:prSet presAssocID="{6110C74F-8ABD-45E0-8019-0BD1533B57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FF4F3-0EE1-4D85-BB03-4A491089DC1B}" type="pres">
      <dgm:prSet presAssocID="{6A6C6742-7016-4E30-80CD-1FB6E4A86053}" presName="root1" presStyleCnt="0"/>
      <dgm:spPr/>
    </dgm:pt>
    <dgm:pt modelId="{FB77795C-9EBF-44A7-A515-75C299B7C83C}" type="pres">
      <dgm:prSet presAssocID="{6A6C6742-7016-4E30-80CD-1FB6E4A86053}" presName="LevelOneTextNode" presStyleLbl="node0" presStyleIdx="0" presStyleCnt="2" custScaleX="128175" custScaleY="147817" custLinFactNeighborX="-3803" custLinFactNeighborY="45654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66F358F-E07A-44E5-98F5-7AF1BB4309B7}" type="pres">
      <dgm:prSet presAssocID="{6A6C6742-7016-4E30-80CD-1FB6E4A86053}" presName="level2hierChild" presStyleCnt="0"/>
      <dgm:spPr/>
    </dgm:pt>
    <dgm:pt modelId="{F6E9EED1-B0BD-49A3-A34A-3498959151D5}" type="pres">
      <dgm:prSet presAssocID="{D3B68AA5-2152-4BD3-AE1A-4AB8205FC78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11A17A6-23FF-4F03-B169-39C44ED3EDC1}" type="pres">
      <dgm:prSet presAssocID="{D3B68AA5-2152-4BD3-AE1A-4AB8205FC78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59B8449-E89C-4E72-8400-207F10A9392A}" type="pres">
      <dgm:prSet presAssocID="{81CC9E47-DF55-49F6-B2B2-CBB0A9AF18A5}" presName="root2" presStyleCnt="0"/>
      <dgm:spPr/>
    </dgm:pt>
    <dgm:pt modelId="{563CD5B6-E845-428E-ABEB-A89484994AA4}" type="pres">
      <dgm:prSet presAssocID="{81CC9E47-DF55-49F6-B2B2-CBB0A9AF18A5}" presName="LevelTwoTextNode" presStyleLbl="node2" presStyleIdx="0" presStyleCnt="2" custScaleX="114282" custScaleY="46981" custLinFactNeighborX="19" custLinFactNeighborY="12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0EE8AC-4CA7-42B6-873C-D831632C98FE}" type="pres">
      <dgm:prSet presAssocID="{81CC9E47-DF55-49F6-B2B2-CBB0A9AF18A5}" presName="level3hierChild" presStyleCnt="0"/>
      <dgm:spPr/>
    </dgm:pt>
    <dgm:pt modelId="{686DCBE7-125A-4385-8DB7-B71880717E5C}" type="pres">
      <dgm:prSet presAssocID="{636CCA7D-1EAA-4E3C-B6FF-93698B7E42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B08873A-7998-4B0E-BD8A-5D3BBABA96D5}" type="pres">
      <dgm:prSet presAssocID="{636CCA7D-1EAA-4E3C-B6FF-93698B7E42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7641427-ACE1-4798-A23C-3350BAE02C86}" type="pres">
      <dgm:prSet presAssocID="{FA0FF897-8196-4F79-9191-B797A4BC2E7B}" presName="root2" presStyleCnt="0"/>
      <dgm:spPr/>
    </dgm:pt>
    <dgm:pt modelId="{9284AE26-6D06-4FBD-B9CB-CE93B382C540}" type="pres">
      <dgm:prSet presAssocID="{FA0FF897-8196-4F79-9191-B797A4BC2E7B}" presName="LevelTwoTextNode" presStyleLbl="node2" presStyleIdx="1" presStyleCnt="2" custScaleX="114270" custScaleY="41368" custLinFactNeighborX="19" custLinFactNeighborY="16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470DA-C3DA-4845-8DDC-A561A55AF108}" type="pres">
      <dgm:prSet presAssocID="{FA0FF897-8196-4F79-9191-B797A4BC2E7B}" presName="level3hierChild" presStyleCnt="0"/>
      <dgm:spPr/>
    </dgm:pt>
    <dgm:pt modelId="{1583287B-C344-4CB5-AC4C-F8F973BA167C}" type="pres">
      <dgm:prSet presAssocID="{EC08F5BE-E8B9-4A23-8C1C-6D52F6454C11}" presName="root1" presStyleCnt="0"/>
      <dgm:spPr/>
    </dgm:pt>
    <dgm:pt modelId="{6EC11B1A-6D52-44AB-9A35-A479389B6E85}" type="pres">
      <dgm:prSet presAssocID="{EC08F5BE-E8B9-4A23-8C1C-6D52F6454C11}" presName="LevelOneTextNode" presStyleLbl="node0" presStyleIdx="1" presStyleCnt="2" custScaleX="115195" custScaleY="44371" custLinFactX="68416" custLinFactNeighborX="100000" custLinFactNeighborY="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B81CE-017A-48A2-BFA7-93BA78011369}" type="pres">
      <dgm:prSet presAssocID="{EC08F5BE-E8B9-4A23-8C1C-6D52F6454C11}" presName="level2hierChild" presStyleCnt="0"/>
      <dgm:spPr/>
    </dgm:pt>
  </dgm:ptLst>
  <dgm:cxnLst>
    <dgm:cxn modelId="{8BF13553-0260-4737-86F9-212C52BBA87B}" type="presOf" srcId="{D3B68AA5-2152-4BD3-AE1A-4AB8205FC789}" destId="{611A17A6-23FF-4F03-B169-39C44ED3EDC1}" srcOrd="1" destOrd="0" presId="urn:microsoft.com/office/officeart/2005/8/layout/hierarchy2"/>
    <dgm:cxn modelId="{F9F55A89-4611-4D76-87A6-CBF29B0C561D}" type="presOf" srcId="{6A6C6742-7016-4E30-80CD-1FB6E4A86053}" destId="{FB77795C-9EBF-44A7-A515-75C299B7C83C}" srcOrd="0" destOrd="0" presId="urn:microsoft.com/office/officeart/2005/8/layout/hierarchy2"/>
    <dgm:cxn modelId="{CA8C667F-0574-4522-902C-33F374FA6C62}" srcId="{6110C74F-8ABD-45E0-8019-0BD1533B5789}" destId="{EC08F5BE-E8B9-4A23-8C1C-6D52F6454C11}" srcOrd="1" destOrd="0" parTransId="{5394369A-095B-4300-B48E-0149E2DA189F}" sibTransId="{6444D823-F610-4366-81EC-A429D6E3D9D7}"/>
    <dgm:cxn modelId="{2E4F1F82-50C1-4DEC-A739-ACFFF0E9D2FB}" type="presOf" srcId="{81CC9E47-DF55-49F6-B2B2-CBB0A9AF18A5}" destId="{563CD5B6-E845-428E-ABEB-A89484994AA4}" srcOrd="0" destOrd="0" presId="urn:microsoft.com/office/officeart/2005/8/layout/hierarchy2"/>
    <dgm:cxn modelId="{8CCB57E0-8CEC-49BA-BD2A-3C748879883D}" srcId="{6110C74F-8ABD-45E0-8019-0BD1533B5789}" destId="{6A6C6742-7016-4E30-80CD-1FB6E4A86053}" srcOrd="0" destOrd="0" parTransId="{77F6569D-AB5E-4F28-BBC9-CDEB196F9924}" sibTransId="{516C8EE3-1170-4A13-B42A-A650E50050D0}"/>
    <dgm:cxn modelId="{037A2333-734B-4E83-B0C5-7721A07A971A}" type="presOf" srcId="{D3B68AA5-2152-4BD3-AE1A-4AB8205FC789}" destId="{F6E9EED1-B0BD-49A3-A34A-3498959151D5}" srcOrd="0" destOrd="0" presId="urn:microsoft.com/office/officeart/2005/8/layout/hierarchy2"/>
    <dgm:cxn modelId="{CDA0DDDC-F399-43F7-947D-25381C7A03A9}" srcId="{6A6C6742-7016-4E30-80CD-1FB6E4A86053}" destId="{FA0FF897-8196-4F79-9191-B797A4BC2E7B}" srcOrd="1" destOrd="0" parTransId="{636CCA7D-1EAA-4E3C-B6FF-93698B7E4269}" sibTransId="{1B4632CD-5577-4130-8FE0-2C87A12EB7C5}"/>
    <dgm:cxn modelId="{A4730EE8-5E92-411B-8C2F-94D51559EA1D}" type="presOf" srcId="{6110C74F-8ABD-45E0-8019-0BD1533B5789}" destId="{71D0066A-4C57-4A43-9C04-4FD1520B6296}" srcOrd="0" destOrd="0" presId="urn:microsoft.com/office/officeart/2005/8/layout/hierarchy2"/>
    <dgm:cxn modelId="{A966C82D-3257-407F-81EE-ED4D835175B3}" type="presOf" srcId="{636CCA7D-1EAA-4E3C-B6FF-93698B7E4269}" destId="{EB08873A-7998-4B0E-BD8A-5D3BBABA96D5}" srcOrd="1" destOrd="0" presId="urn:microsoft.com/office/officeart/2005/8/layout/hierarchy2"/>
    <dgm:cxn modelId="{4D0256EB-57DD-4D70-BFFA-95ED02167974}" type="presOf" srcId="{FA0FF897-8196-4F79-9191-B797A4BC2E7B}" destId="{9284AE26-6D06-4FBD-B9CB-CE93B382C540}" srcOrd="0" destOrd="0" presId="urn:microsoft.com/office/officeart/2005/8/layout/hierarchy2"/>
    <dgm:cxn modelId="{EC326224-C0B6-44AA-A2D6-9155BFF0F41C}" type="presOf" srcId="{636CCA7D-1EAA-4E3C-B6FF-93698B7E4269}" destId="{686DCBE7-125A-4385-8DB7-B71880717E5C}" srcOrd="0" destOrd="0" presId="urn:microsoft.com/office/officeart/2005/8/layout/hierarchy2"/>
    <dgm:cxn modelId="{7C7056B2-DDC2-4881-8D8A-044934F6CF0D}" srcId="{6A6C6742-7016-4E30-80CD-1FB6E4A86053}" destId="{81CC9E47-DF55-49F6-B2B2-CBB0A9AF18A5}" srcOrd="0" destOrd="0" parTransId="{D3B68AA5-2152-4BD3-AE1A-4AB8205FC789}" sibTransId="{9B241FA6-EDB6-4CCE-AFD7-54CDACCCFEC3}"/>
    <dgm:cxn modelId="{525E60D9-09F7-4DA5-85DF-9C4F042C96C4}" type="presOf" srcId="{EC08F5BE-E8B9-4A23-8C1C-6D52F6454C11}" destId="{6EC11B1A-6D52-44AB-9A35-A479389B6E85}" srcOrd="0" destOrd="0" presId="urn:microsoft.com/office/officeart/2005/8/layout/hierarchy2"/>
    <dgm:cxn modelId="{3D4CC591-8884-47D3-B389-F8A32C347DF5}" type="presParOf" srcId="{71D0066A-4C57-4A43-9C04-4FD1520B6296}" destId="{71CFF4F3-0EE1-4D85-BB03-4A491089DC1B}" srcOrd="0" destOrd="0" presId="urn:microsoft.com/office/officeart/2005/8/layout/hierarchy2"/>
    <dgm:cxn modelId="{E1053EC2-6E97-48D7-811F-175B5B1F1B2A}" type="presParOf" srcId="{71CFF4F3-0EE1-4D85-BB03-4A491089DC1B}" destId="{FB77795C-9EBF-44A7-A515-75C299B7C83C}" srcOrd="0" destOrd="0" presId="urn:microsoft.com/office/officeart/2005/8/layout/hierarchy2"/>
    <dgm:cxn modelId="{25F52203-CC81-4E97-8FC3-59C776A17BAC}" type="presParOf" srcId="{71CFF4F3-0EE1-4D85-BB03-4A491089DC1B}" destId="{566F358F-E07A-44E5-98F5-7AF1BB4309B7}" srcOrd="1" destOrd="0" presId="urn:microsoft.com/office/officeart/2005/8/layout/hierarchy2"/>
    <dgm:cxn modelId="{6B174D52-52F1-46EF-8352-1241F10243E8}" type="presParOf" srcId="{566F358F-E07A-44E5-98F5-7AF1BB4309B7}" destId="{F6E9EED1-B0BD-49A3-A34A-3498959151D5}" srcOrd="0" destOrd="0" presId="urn:microsoft.com/office/officeart/2005/8/layout/hierarchy2"/>
    <dgm:cxn modelId="{CCB4E49D-B933-4077-B143-5801E5839790}" type="presParOf" srcId="{F6E9EED1-B0BD-49A3-A34A-3498959151D5}" destId="{611A17A6-23FF-4F03-B169-39C44ED3EDC1}" srcOrd="0" destOrd="0" presId="urn:microsoft.com/office/officeart/2005/8/layout/hierarchy2"/>
    <dgm:cxn modelId="{6EC0E6BB-9914-493E-94AA-CAF8A9384B41}" type="presParOf" srcId="{566F358F-E07A-44E5-98F5-7AF1BB4309B7}" destId="{859B8449-E89C-4E72-8400-207F10A9392A}" srcOrd="1" destOrd="0" presId="urn:microsoft.com/office/officeart/2005/8/layout/hierarchy2"/>
    <dgm:cxn modelId="{687CC113-0FAE-4A87-B94C-4FCE34737620}" type="presParOf" srcId="{859B8449-E89C-4E72-8400-207F10A9392A}" destId="{563CD5B6-E845-428E-ABEB-A89484994AA4}" srcOrd="0" destOrd="0" presId="urn:microsoft.com/office/officeart/2005/8/layout/hierarchy2"/>
    <dgm:cxn modelId="{4B23151C-F11B-4C19-8206-5D362FA5E90A}" type="presParOf" srcId="{859B8449-E89C-4E72-8400-207F10A9392A}" destId="{A10EE8AC-4CA7-42B6-873C-D831632C98FE}" srcOrd="1" destOrd="0" presId="urn:microsoft.com/office/officeart/2005/8/layout/hierarchy2"/>
    <dgm:cxn modelId="{84E8313A-4042-4DCF-8538-C75C3C845DFC}" type="presParOf" srcId="{566F358F-E07A-44E5-98F5-7AF1BB4309B7}" destId="{686DCBE7-125A-4385-8DB7-B71880717E5C}" srcOrd="2" destOrd="0" presId="urn:microsoft.com/office/officeart/2005/8/layout/hierarchy2"/>
    <dgm:cxn modelId="{F38585F2-3EC8-4854-BB2B-2343DC0DF5C3}" type="presParOf" srcId="{686DCBE7-125A-4385-8DB7-B71880717E5C}" destId="{EB08873A-7998-4B0E-BD8A-5D3BBABA96D5}" srcOrd="0" destOrd="0" presId="urn:microsoft.com/office/officeart/2005/8/layout/hierarchy2"/>
    <dgm:cxn modelId="{D86C24C5-01FF-4EB4-B09D-7017908C4971}" type="presParOf" srcId="{566F358F-E07A-44E5-98F5-7AF1BB4309B7}" destId="{67641427-ACE1-4798-A23C-3350BAE02C86}" srcOrd="3" destOrd="0" presId="urn:microsoft.com/office/officeart/2005/8/layout/hierarchy2"/>
    <dgm:cxn modelId="{2563546F-2BEE-40E8-87AB-C1B2F90E3783}" type="presParOf" srcId="{67641427-ACE1-4798-A23C-3350BAE02C86}" destId="{9284AE26-6D06-4FBD-B9CB-CE93B382C540}" srcOrd="0" destOrd="0" presId="urn:microsoft.com/office/officeart/2005/8/layout/hierarchy2"/>
    <dgm:cxn modelId="{0421EFFA-A65B-4A2A-B9FE-98DAE0A80BB4}" type="presParOf" srcId="{67641427-ACE1-4798-A23C-3350BAE02C86}" destId="{E67470DA-C3DA-4845-8DDC-A561A55AF108}" srcOrd="1" destOrd="0" presId="urn:microsoft.com/office/officeart/2005/8/layout/hierarchy2"/>
    <dgm:cxn modelId="{1AC28A33-3205-45B5-A68D-9C9E7DBBAC94}" type="presParOf" srcId="{71D0066A-4C57-4A43-9C04-4FD1520B6296}" destId="{1583287B-C344-4CB5-AC4C-F8F973BA167C}" srcOrd="1" destOrd="0" presId="urn:microsoft.com/office/officeart/2005/8/layout/hierarchy2"/>
    <dgm:cxn modelId="{D4C915FB-CA55-47F4-B1DC-6B94DAA1A54E}" type="presParOf" srcId="{1583287B-C344-4CB5-AC4C-F8F973BA167C}" destId="{6EC11B1A-6D52-44AB-9A35-A479389B6E85}" srcOrd="0" destOrd="0" presId="urn:microsoft.com/office/officeart/2005/8/layout/hierarchy2"/>
    <dgm:cxn modelId="{C3690DD5-D212-47E3-8FF3-10700E1041A9}" type="presParOf" srcId="{1583287B-C344-4CB5-AC4C-F8F973BA167C}" destId="{017B81CE-017A-48A2-BFA7-93BA780113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77795C-9EBF-44A7-A515-75C299B7C83C}">
      <dsp:nvSpPr>
        <dsp:cNvPr id="0" name=""/>
        <dsp:cNvSpPr/>
      </dsp:nvSpPr>
      <dsp:spPr>
        <a:xfrm>
          <a:off x="0" y="1009724"/>
          <a:ext cx="4522960" cy="26080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873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Обустроить современное пространство, в которое дети, молодежь, жители села будут приходить с желанием</a:t>
          </a:r>
          <a:endParaRPr lang="ru-RU" sz="1800" kern="1200" dirty="0"/>
        </a:p>
      </dsp:txBody>
      <dsp:txXfrm>
        <a:off x="0" y="1009724"/>
        <a:ext cx="4522960" cy="2608037"/>
      </dsp:txXfrm>
    </dsp:sp>
    <dsp:sp modelId="{F6E9EED1-B0BD-49A3-A34A-3498959151D5}">
      <dsp:nvSpPr>
        <dsp:cNvPr id="0" name=""/>
        <dsp:cNvSpPr/>
      </dsp:nvSpPr>
      <dsp:spPr>
        <a:xfrm rot="19369006">
          <a:off x="4341729" y="1735893"/>
          <a:ext cx="1782947" cy="78146"/>
        </a:xfrm>
        <a:custGeom>
          <a:avLst/>
          <a:gdLst/>
          <a:ahLst/>
          <a:cxnLst/>
          <a:rect l="0" t="0" r="0" b="0"/>
          <a:pathLst>
            <a:path>
              <a:moveTo>
                <a:pt x="0" y="39073"/>
              </a:moveTo>
              <a:lnTo>
                <a:pt x="1782947" y="390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69006">
        <a:off x="5188629" y="1730393"/>
        <a:ext cx="89147" cy="89147"/>
      </dsp:txXfrm>
    </dsp:sp>
    <dsp:sp modelId="{563CD5B6-E845-428E-ABEB-A89484994AA4}">
      <dsp:nvSpPr>
        <dsp:cNvPr id="0" name=""/>
        <dsp:cNvSpPr/>
      </dsp:nvSpPr>
      <dsp:spPr>
        <a:xfrm>
          <a:off x="5943446" y="821731"/>
          <a:ext cx="4032712" cy="82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Сделать объявление о сборе предложений по дизайну пространства</a:t>
          </a:r>
          <a:endParaRPr lang="ru-RU" sz="1600" kern="1200" dirty="0"/>
        </a:p>
      </dsp:txBody>
      <dsp:txXfrm>
        <a:off x="5943446" y="821731"/>
        <a:ext cx="4032712" cy="828918"/>
      </dsp:txXfrm>
    </dsp:sp>
    <dsp:sp modelId="{686DCBE7-125A-4385-8DB7-B71880717E5C}">
      <dsp:nvSpPr>
        <dsp:cNvPr id="0" name=""/>
        <dsp:cNvSpPr/>
      </dsp:nvSpPr>
      <dsp:spPr>
        <a:xfrm rot="89585">
          <a:off x="4522718" y="2293182"/>
          <a:ext cx="1420969" cy="78146"/>
        </a:xfrm>
        <a:custGeom>
          <a:avLst/>
          <a:gdLst/>
          <a:ahLst/>
          <a:cxnLst/>
          <a:rect l="0" t="0" r="0" b="0"/>
          <a:pathLst>
            <a:path>
              <a:moveTo>
                <a:pt x="0" y="39073"/>
              </a:moveTo>
              <a:lnTo>
                <a:pt x="1420969" y="3907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9585">
        <a:off x="5197679" y="2296731"/>
        <a:ext cx="71048" cy="71048"/>
      </dsp:txXfrm>
    </dsp:sp>
    <dsp:sp modelId="{9284AE26-6D06-4FBD-B9CB-CE93B382C540}">
      <dsp:nvSpPr>
        <dsp:cNvPr id="0" name=""/>
        <dsp:cNvSpPr/>
      </dsp:nvSpPr>
      <dsp:spPr>
        <a:xfrm>
          <a:off x="5943446" y="1985826"/>
          <a:ext cx="4032289" cy="72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Провести голосование по проекту пространства</a:t>
          </a:r>
          <a:endParaRPr lang="ru-RU" sz="1600" kern="1200" dirty="0"/>
        </a:p>
      </dsp:txBody>
      <dsp:txXfrm>
        <a:off x="5943446" y="1985826"/>
        <a:ext cx="4032289" cy="729884"/>
      </dsp:txXfrm>
    </dsp:sp>
    <dsp:sp modelId="{6EC11B1A-6D52-44AB-9A35-A479389B6E85}">
      <dsp:nvSpPr>
        <dsp:cNvPr id="0" name=""/>
        <dsp:cNvSpPr/>
      </dsp:nvSpPr>
      <dsp:spPr>
        <a:xfrm>
          <a:off x="5918880" y="3087322"/>
          <a:ext cx="4064929" cy="7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Закупить стройматериалы и мебель, сделать ремонт</a:t>
          </a:r>
          <a:endParaRPr lang="ru-RU" sz="1600" kern="1200" dirty="0"/>
        </a:p>
      </dsp:txBody>
      <dsp:txXfrm>
        <a:off x="5918880" y="3087322"/>
        <a:ext cx="4064929" cy="78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41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41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39" y="2059012"/>
            <a:ext cx="1219408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2" y="2166371"/>
            <a:ext cx="11470072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9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996257"/>
            <a:ext cx="914281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2000"/>
            </a:lvl3pPr>
            <a:lvl4pPr marL="1371463" indent="0" algn="ctr">
              <a:buNone/>
              <a:defRPr sz="2000"/>
            </a:lvl4pPr>
            <a:lvl5pPr marL="1828617" indent="0" algn="ctr">
              <a:buNone/>
              <a:defRPr sz="2000"/>
            </a:lvl5pPr>
            <a:lvl6pPr marL="2285771" indent="0" algn="ctr">
              <a:buNone/>
              <a:defRPr sz="2000"/>
            </a:lvl6pPr>
            <a:lvl7pPr marL="2742926" indent="0" algn="ctr">
              <a:buNone/>
              <a:defRPr sz="2000"/>
            </a:lvl7pPr>
            <a:lvl8pPr marL="3200080" indent="0" algn="ctr">
              <a:buNone/>
              <a:defRPr sz="2000"/>
            </a:lvl8pPr>
            <a:lvl9pPr marL="3657234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5151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6430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39" y="2059012"/>
            <a:ext cx="1219408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85" y="2208879"/>
            <a:ext cx="10514231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9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085" y="4010341"/>
            <a:ext cx="10514231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099BDD"/>
                </a:solidFill>
              </a:rPr>
              <a:pPr defTabSz="457154"/>
              <a:t>10.08.2023</a:t>
            </a:fld>
            <a:endParaRPr lang="ru-RU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154"/>
            <a:endParaRPr lang="ru-RU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154"/>
            <a:fld id="{51D70650-1DE7-4C2B-B39F-38BE5B1E04C2}" type="slidenum">
              <a:rPr lang="ru-RU" smtClean="0">
                <a:solidFill>
                  <a:srgbClr val="099BDD"/>
                </a:solidFill>
              </a:rPr>
              <a:pPr defTabSz="457154"/>
              <a:t>‹#›</a:t>
            </a:fld>
            <a:endParaRPr lang="ru-RU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02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187" y="2011680"/>
            <a:ext cx="4754261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581" y="2011680"/>
            <a:ext cx="4754261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33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851" y="1913470"/>
            <a:ext cx="4754261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851" y="2656566"/>
            <a:ext cx="4754261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0421" y="1913470"/>
            <a:ext cx="4754261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0421" y="2656564"/>
            <a:ext cx="4754261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6067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603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186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852" y="2120054"/>
            <a:ext cx="6125683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009" y="2147490"/>
            <a:ext cx="3199983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2403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993" y="2211494"/>
            <a:ext cx="6125683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674" y="2150621"/>
            <a:ext cx="3199983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9066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7503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8138" y="0"/>
            <a:ext cx="27428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9436" y="274638"/>
            <a:ext cx="2402067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274638"/>
            <a:ext cx="7972253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4" y="6422861"/>
            <a:ext cx="2742839" cy="365125"/>
          </a:xfrm>
        </p:spPr>
        <p:txBody>
          <a:bodyPr/>
          <a:lstStyle/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645" y="6422861"/>
            <a:ext cx="4279112" cy="365125"/>
          </a:xfrm>
        </p:spPr>
        <p:txBody>
          <a:bodyPr/>
          <a:lstStyle/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1999" y="6422861"/>
            <a:ext cx="879644" cy="365125"/>
          </a:xfrm>
        </p:spPr>
        <p:txBody>
          <a:bodyPr/>
          <a:lstStyle/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6484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19986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281" y="1752602"/>
            <a:ext cx="10361851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281" y="3611607"/>
            <a:ext cx="10361851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5432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43" y="1059712"/>
            <a:ext cx="10361851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9603" y="2931712"/>
            <a:ext cx="609520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099BDD"/>
                </a:solidFill>
              </a:rPr>
              <a:pPr defTabSz="457154"/>
              <a:t>10.08.2023</a:t>
            </a:fld>
            <a:endParaRPr lang="ru-RU">
              <a:solidFill>
                <a:srgbClr val="099BD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099BD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099BDD"/>
                </a:solidFill>
              </a:rPr>
              <a:pPr defTabSz="457154"/>
              <a:t>‹#›</a:t>
            </a:fld>
            <a:endParaRPr lang="ru-RU">
              <a:solidFill>
                <a:srgbClr val="099BDD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276" y="3005472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599753" y="3005472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481329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481329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10971372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5410200"/>
            <a:ext cx="538621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2562" y="5410200"/>
            <a:ext cx="5388332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521" y="1444295"/>
            <a:ext cx="538621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1444295"/>
            <a:ext cx="5388332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1" y="4876800"/>
            <a:ext cx="9974403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033" y="5355102"/>
            <a:ext cx="529876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041" y="274320"/>
            <a:ext cx="997175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8208" y="6407944"/>
            <a:ext cx="2559987" cy="365760"/>
          </a:xfrm>
        </p:spPr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445" y="5443402"/>
            <a:ext cx="9549157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761" y="189968"/>
            <a:ext cx="11580892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39337" y="6407945"/>
            <a:ext cx="31338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60" y="4865122"/>
            <a:ext cx="10765841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11" y="5944936"/>
            <a:ext cx="6586641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539" y="5939011"/>
            <a:ext cx="491996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5" y="5791253"/>
            <a:ext cx="4535828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4" y="5787739"/>
            <a:ext cx="454008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0646" y="4988440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2123" y="4988440"/>
            <a:ext cx="24380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1481330"/>
            <a:ext cx="10971372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4163" y="274641"/>
            <a:ext cx="2369652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41"/>
            <a:ext cx="8431702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4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4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" y="176109"/>
            <a:ext cx="12187365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764" y="284176"/>
            <a:ext cx="978280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764" y="2011680"/>
            <a:ext cx="9782806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110" y="6422859"/>
            <a:ext cx="300050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defTabSz="457154"/>
            <a:fld id="{8D6A1AB5-368A-4DE8-AB4F-4205FBFFC54D}" type="datetimeFigureOut">
              <a:rPr lang="ru-RU" smtClean="0">
                <a:solidFill>
                  <a:srgbClr val="FFFFFF"/>
                </a:solidFill>
              </a:rPr>
              <a:pPr defTabSz="457154"/>
              <a:t>10.08.2023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745" y="6422859"/>
            <a:ext cx="5043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defTabSz="457154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7539" y="6422859"/>
            <a:ext cx="946141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defTabSz="457154"/>
            <a:fld id="{51D70650-1DE7-4C2B-B39F-38BE5B1E04C2}" type="slidenum">
              <a:rPr lang="ru-RU" smtClean="0">
                <a:solidFill>
                  <a:srgbClr val="FFFFFF"/>
                </a:solidFill>
              </a:rPr>
              <a:pPr defTabSz="45715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61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309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62" indent="-182862" algn="l" defTabSz="914309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39" indent="-182862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16" indent="-182862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593" indent="-182862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170" indent="-182862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472" indent="-228577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653" indent="-228577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837" indent="-228577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019" indent="-228577" algn="l" defTabSz="914309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11" y="5944936"/>
            <a:ext cx="6586641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539" y="5939011"/>
            <a:ext cx="491996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5" y="5791253"/>
            <a:ext cx="4535828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4" y="5787739"/>
            <a:ext cx="454008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521" y="1481329"/>
            <a:ext cx="10971372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8208" y="6407944"/>
            <a:ext cx="2559987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10.08.2023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39337" y="6407945"/>
            <a:ext cx="313383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8195" y="6407945"/>
            <a:ext cx="48761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481329"/>
            <a:ext cx="11245576" cy="4525963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СЕМИНАР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 РАМКАХ КОНКУРСА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ОБЩЕСТВЕННЫХ ПРОЕКТОВ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«Я – ПАТРИОТ! ЗНАЮ! ПОМНЮ! ГОРЖУСЬ!»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09" y="260648"/>
            <a:ext cx="10971372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Как написать заявку на конкурс </a:t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общественных проектов?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000" i="1" dirty="0">
              <a:effectLst/>
            </a:endParaRPr>
          </a:p>
        </p:txBody>
      </p:sp>
      <p:pic>
        <p:nvPicPr>
          <p:cNvPr id="4" name="Picture 4" descr="C:\Users\User\Desktop\личное\грант\2023\РЕСУРСНЫЙ ЦЕНТР\PRIGjqmDF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5" y="116632"/>
            <a:ext cx="137667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8" t="649" r="10778" b="-3549"/>
          <a:stretch/>
        </p:blipFill>
        <p:spPr>
          <a:xfrm>
            <a:off x="9047534" y="4422306"/>
            <a:ext cx="2519568" cy="2042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-Детям 7-10 лет</a:t>
            </a:r>
          </a:p>
          <a:p>
            <a:pPr>
              <a:buNone/>
            </a:pPr>
            <a:r>
              <a:rPr lang="ru-RU" dirty="0" smtClean="0"/>
              <a:t> -Молодым людям 14-22  лет</a:t>
            </a:r>
          </a:p>
          <a:p>
            <a:pPr>
              <a:buNone/>
            </a:pPr>
            <a:r>
              <a:rPr lang="ru-RU" dirty="0" smtClean="0"/>
              <a:t> -Жителям села.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Необходимо четко определить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возрастную категорию!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Кому станет лучше, если проект будет реализован?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esktop\круж\image1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230" y="2492896"/>
            <a:ext cx="3749402" cy="37494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Жители села Х смогут организовать пространство для продуктивного досуга и общения. Появится зона творчества для мастер-классов, зона отдыха , зона настольных игр и кино-видео зона. Молодые люди смогут сами планировать события для себя и устанавливать время работы пространства. Пройдут мастер-классы и открытые лекции с приглашением местных жителей и приезжих спикеров. Будет организован </a:t>
            </a:r>
            <a:r>
              <a:rPr lang="ru-RU" dirty="0" err="1" smtClean="0"/>
              <a:t>фримаркет</a:t>
            </a:r>
            <a:r>
              <a:rPr lang="ru-RU" dirty="0" smtClean="0"/>
              <a:t> с приглашением жителей соседних сёл и гостей из райцентра. Всё это будет способствовать вовлечению жителей села в социально значимую деятельность и развитию творческого и предпринимательского потенциала детей и молодёжи в родном селе.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Что изменится в их жизни после того, как проект завершится?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esktop\круж\image038-1-1280x6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422" y="5196952"/>
            <a:ext cx="3072458" cy="16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предполагаем, что после завершения проекта  увеличится количество мероприятий направленных на патриотическое  воспитание.</a:t>
            </a:r>
          </a:p>
          <a:p>
            <a:r>
              <a:rPr lang="ru-RU" dirty="0" smtClean="0"/>
              <a:t>Увеличится количество людей вовлеченных   в проведение мероприятий, общественных событий и т.д..</a:t>
            </a:r>
          </a:p>
          <a:p>
            <a:r>
              <a:rPr lang="ru-RU" dirty="0" smtClean="0"/>
              <a:t>Село Х станет участником  конкурса социально значимых проектов.</a:t>
            </a:r>
          </a:p>
          <a:p>
            <a:r>
              <a:rPr lang="ru-RU" dirty="0" smtClean="0"/>
              <a:t>Инициативные жители Х смогут по своему желанию формировать время работы </a:t>
            </a:r>
            <a:r>
              <a:rPr lang="ru-RU" dirty="0" err="1" smtClean="0"/>
              <a:t>коворкинга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Как мы поймём, что цель достигнута и проблема решена?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круж\image025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438" y="4725144"/>
            <a:ext cx="2889499" cy="1987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организованно пространство для  общения детей , молодежи, жителей села 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10242" name="Picture 2" descr="C:\Users\User\Desktop\круж\image007-1-72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366" y="2492896"/>
            <a:ext cx="3789040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Достижимость.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масса социальных проблем, которые, наверное, нельзя искоренить полностью: бедность, безработица, социальное неравенство, преступность и т.д. Ставя перед собой цель, важно отдавать себе отчет в том, что ее в принципе можно достичь. Пусть это будет не глобальная цель, зато, достигнув ее, вы улучшите жизнь хотя бы небольшой группы людей.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Конкретность.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проекта должна логически вытекать из выявленной проблемы. Если связи «Проблема - Цель» нет, то нет смысла и в проекте. Кроме того, цель должна быть сформулирована так четко, чтобы не осталось возможностей для разночтений. Здесь важно избегать общих формулировок и стремиться к максимальной точности.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Измеримость.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понять, достигли вы поставленной цели или нет? Очень просто: нужно установить показатели успешности проекта – его ожидаемые количественные и качественные результаты. Сам факт, что их можно установить, будет говорить о том, что ваша цель измерима.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Реалистичность.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Реалистичная цель – это такая цель, которую возможно достичь с помощью имеющихся у вас ресурсов, причем все затраты и издержки будут разумны и оправданы.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Ограниченность во времени.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постановке цели вы должны четко понимать, когда сможете ее достичь. Помните, что социальный проект ограничен во времени, значит, и его цель должна быть достигнута в определенные сроки и к определенному моменту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проблемы - это цель вашего проекта</a:t>
            </a:r>
            <a:endParaRPr lang="ru-RU" dirty="0"/>
          </a:p>
        </p:txBody>
      </p:sp>
      <p:pic>
        <p:nvPicPr>
          <p:cNvPr id="11266" name="Picture 2" descr="C:\Users\User\Desktop\круж\image055-1-812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510" y="4387445"/>
            <a:ext cx="2786237" cy="2470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сформировать чувство патриотизма и любви к малой родине через организацию пространства для общения  детей села Х в возрасте 7-10 лет</a:t>
            </a:r>
          </a:p>
          <a:p>
            <a:r>
              <a:rPr lang="ru-RU" dirty="0" smtClean="0"/>
              <a:t> (молодежи, жителей села Х)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круж\image100-1-96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398" y="3501008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0070C0"/>
                </a:solidFill>
              </a:rPr>
              <a:t>Ограничен: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ресурсами,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временем,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территорией,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командой проекта.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социального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805613" y="1481138"/>
            <a:ext cx="5384800" cy="452596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Социальный проект </a:t>
            </a:r>
            <a:r>
              <a:rPr lang="ru-RU" dirty="0" smtClean="0"/>
              <a:t>- комплекс действий и мероприятий, направленных на достижение цели и получение заранее запланированных результатов для изменения существующей социальной проблемы.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Проект - Заявка - Грант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круж\kh7NyztLoi63nVdj7FaZ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702" y="4365104"/>
            <a:ext cx="2866374" cy="1455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3541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Проект</a:t>
            </a:r>
            <a:r>
              <a:rPr lang="ru-RU" sz="2000" dirty="0" smtClean="0"/>
              <a:t> - это способ решения проблемы Какие препятствия не позволяют разрушенной деревне превратиться в чудесное место для жизни? В нашей ли компетенции их решить?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Важно</a:t>
            </a:r>
            <a:r>
              <a:rPr lang="ru-RU" sz="2400" i="1" dirty="0" smtClean="0">
                <a:solidFill>
                  <a:srgbClr val="FF0000"/>
                </a:solidFill>
              </a:rPr>
              <a:t>: в проекте нужно браться только за то, на что реально можем повлиять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805613" y="1481138"/>
            <a:ext cx="5384800" cy="4525962"/>
          </a:xfrm>
        </p:spPr>
        <p:txBody>
          <a:bodyPr/>
          <a:lstStyle/>
          <a:p>
            <a:r>
              <a:rPr lang="ru-RU" dirty="0" smtClean="0"/>
              <a:t>ХОЧУ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23625" r="31197" b="25435"/>
          <a:stretch>
            <a:fillRect/>
          </a:stretch>
        </p:blipFill>
        <p:spPr bwMode="auto">
          <a:xfrm>
            <a:off x="719310" y="2348880"/>
            <a:ext cx="47359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356" t="26578" r="32079" b="30602"/>
          <a:stretch>
            <a:fillRect/>
          </a:stretch>
        </p:blipFill>
        <p:spPr bwMode="auto">
          <a:xfrm>
            <a:off x="6479200" y="2276872"/>
            <a:ext cx="5008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Дети, молодежь, жители села хотят приходить в модное пространство, а в селе только старье, в которое никто не хочет идти</a:t>
            </a:r>
          </a:p>
          <a:p>
            <a:r>
              <a:rPr lang="ru-RU" dirty="0" smtClean="0"/>
              <a:t>Нет команды, которая возьмет на себя «оживление» сообщества</a:t>
            </a:r>
          </a:p>
          <a:p>
            <a:r>
              <a:rPr lang="ru-RU" dirty="0" smtClean="0"/>
              <a:t>Негде общаться, нет графика работы</a:t>
            </a:r>
          </a:p>
          <a:p>
            <a:r>
              <a:rPr lang="ru-RU" dirty="0" smtClean="0"/>
              <a:t>Непонятно, что будет в этом пространстве востребовано, а что нет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Почему в селе Х не организовано пространство для общения детей, молодёжи, жителей села? Какие препятствия?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 - это шаги по направлению к цели.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НЕ БОЛЕЕ 5 ЗАДАЧ       1 ЦЕЛЬ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 достижению цели ведёт решение задач.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2911" t="35634" r="15634" b="51638"/>
          <a:stretch>
            <a:fillRect/>
          </a:stretch>
        </p:blipFill>
        <p:spPr bwMode="auto">
          <a:xfrm>
            <a:off x="8327454" y="2060848"/>
            <a:ext cx="2543951" cy="16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ашивка 5"/>
          <p:cNvSpPr/>
          <p:nvPr/>
        </p:nvSpPr>
        <p:spPr>
          <a:xfrm>
            <a:off x="6743278" y="2852936"/>
            <a:ext cx="1584176" cy="3600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301" y="5013176"/>
            <a:ext cx="940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ОТВЕЧАЮТ НА ВОПРОС: </a:t>
            </a:r>
            <a:r>
              <a:rPr lang="ru-RU" dirty="0" smtClean="0">
                <a:solidFill>
                  <a:srgbClr val="FF0000"/>
                </a:solidFill>
              </a:rPr>
              <a:t>КАК МЫ БУДЕМ ДОСТИГАТЬ ЦЕЛЬ?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Проект должен менять жизнь людей в территории к лучшему и решать заявленную проблему!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Результат проекта - качественное изменение, а не купленное оборудование, количество проведённых мероприятий и т.д.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самое важное </a:t>
            </a:r>
            <a:br>
              <a:rPr lang="ru-RU" dirty="0" smtClean="0"/>
            </a:br>
            <a:r>
              <a:rPr lang="ru-RU" dirty="0" smtClean="0"/>
              <a:t>в социальном проекте?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262558" y="3356992"/>
            <a:ext cx="479991" cy="3406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62558" y="1988840"/>
            <a:ext cx="479991" cy="3406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446" y="4581128"/>
            <a:ext cx="2149832" cy="1828608"/>
          </a:xfrm>
          <a:prstGeom prst="rect">
            <a:avLst/>
          </a:prstGeom>
        </p:spPr>
      </p:pic>
      <p:pic>
        <p:nvPicPr>
          <p:cNvPr id="1027" name="Picture 3" descr="C:\Users\User\Desktop\круж\image023-1-1236x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126" y="4437112"/>
            <a:ext cx="3584799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637" t="30861" r="11816" b="51638"/>
          <a:stretch>
            <a:fillRect/>
          </a:stretch>
        </p:blipFill>
        <p:spPr bwMode="auto">
          <a:xfrm>
            <a:off x="1391297" y="1412776"/>
            <a:ext cx="9364185" cy="321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Задачи</a:t>
            </a:r>
            <a:r>
              <a:rPr lang="ru-RU" sz="3200" dirty="0" smtClean="0"/>
              <a:t> - это шаги, которые преодолевают препятствия по направлению к цели.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3247" y="501317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ФОРМУЛИРУЕМ ЗАДАЧИ?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Задачи - это перевёрнутые препятствия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ПРЕПЯТСТВИЕ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Дети, молодежь, жители села хотят приходить в модное пространство, а в селе только старье, в которое никто не хочет идти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Нет команды, которая возьмет на себя «оживление» сообщества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Негде общаться, нет графика работы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7030A0"/>
                </a:solidFill>
              </a:rPr>
              <a:t>Непонятно, что будет в этом пространстве востребовано, а что нет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FF0000"/>
                </a:solidFill>
              </a:rPr>
              <a:t>ФОРМУЛИРУЕМ ЗАДАЧИ 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обустроить современное пространство, в которое молодые люди будут приходить с желанием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сформировать команду, которая возьмёт на себя «оживление» молодёжного сообщества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согласовать место и график работы для общения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сформировать список потребностей и запросов по использованию молодёжного пространства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951190" y="1556792"/>
            <a:ext cx="64609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951190" y="2204864"/>
            <a:ext cx="64609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951190" y="2708920"/>
            <a:ext cx="64609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951190" y="3356992"/>
            <a:ext cx="64609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ЗАДАЧА      НЕ МЕНЕЕ 2-Х МЕРОПРИЯТИЙ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Мероприятия отвечают на вопрос: </a:t>
            </a:r>
            <a:br>
              <a:rPr lang="ru-RU" sz="3200" dirty="0" smtClean="0"/>
            </a:br>
            <a:r>
              <a:rPr lang="ru-RU" sz="3200" dirty="0" smtClean="0"/>
              <a:t>КАК ИМЕННО РЕШАТЬ ЗАДАЧУ?</a:t>
            </a:r>
            <a:endParaRPr lang="ru-RU" sz="3200" dirty="0"/>
          </a:p>
        </p:txBody>
      </p:sp>
      <p:sp>
        <p:nvSpPr>
          <p:cNvPr id="4" name="Нашивка 3"/>
          <p:cNvSpPr/>
          <p:nvPr/>
        </p:nvSpPr>
        <p:spPr>
          <a:xfrm>
            <a:off x="2422798" y="1484784"/>
            <a:ext cx="64609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54646" y="1412776"/>
          <a:ext cx="9983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519142" y="3717032"/>
            <a:ext cx="1439973" cy="8640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31269" y="5517232"/>
            <a:ext cx="7199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ПРИНЦИП ДОСТАТОЧНОСТИ И НЕИЗБЫТОЧНОСТИ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Какими должны быть результаты проекта?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Измеримыми (1,2,3...)</a:t>
            </a:r>
            <a:br>
              <a:rPr lang="ru-RU" sz="2000" dirty="0" smtClean="0"/>
            </a:br>
            <a:r>
              <a:rPr lang="ru-RU" sz="2000" dirty="0" smtClean="0"/>
              <a:t> Адекватными (масштабу проблемы)</a:t>
            </a:r>
            <a:br>
              <a:rPr lang="ru-RU" sz="2000" dirty="0" smtClean="0"/>
            </a:br>
            <a:r>
              <a:rPr lang="ru-RU" sz="2000" dirty="0" smtClean="0"/>
              <a:t> Конкретными (целевая аудитория, срок и результат)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КОЛИЧЕСТВЕННЫЕ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КАЧЕСТВЕННЫЕ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сделано? Сколько?</a:t>
            </a:r>
          </a:p>
          <a:p>
            <a:r>
              <a:rPr lang="ru-RU" sz="1800" i="1" dirty="0" smtClean="0"/>
              <a:t>Информация о сборе предложений по дизайну будет размещена в группе села в сети ОК, в школе на стенде и во всех общественных местах, с сельских чатах и во </a:t>
            </a:r>
            <a:r>
              <a:rPr lang="en-US" sz="1800" i="1" dirty="0" smtClean="0"/>
              <a:t>VK</a:t>
            </a:r>
            <a:r>
              <a:rPr lang="ru-RU" sz="1800" i="1" dirty="0" smtClean="0"/>
              <a:t>, не менее 5 добровольцев будут печатать и расклеивать объявления. Инициативная группа будет рассказывать об идее создания общественного пространства и сбор предложений по дизайну всем, с кем вступают коммуникацию.</a:t>
            </a:r>
            <a:endParaRPr lang="ru-RU" sz="18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изменилось? Как?</a:t>
            </a:r>
          </a:p>
          <a:p>
            <a:r>
              <a:rPr lang="ru-RU" sz="1800" i="1" dirty="0" smtClean="0"/>
              <a:t>Про сбор предложений по дизайну молодёжного пространства узнает не менее половины жителей села, потому что "будут задействованы все "точки контакта" с местными жителями. Информационный канал "Сарафанное радио" позволит охватить более 50% сельчан.</a:t>
            </a:r>
            <a:endParaRPr lang="ru-RU" sz="1800" i="1" dirty="0"/>
          </a:p>
        </p:txBody>
      </p:sp>
      <p:pic>
        <p:nvPicPr>
          <p:cNvPr id="14340" name="Picture 4" descr="C:\Users\User\Desktop\круж\image031-1-72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9542" y="3861048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1484784"/>
            <a:ext cx="109713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Проблему нужно очень хорошо изучить и точно сформулировать.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надо пытаться придумать проблему за свою ЦГ, нужно обязательно проверить наше видение: цитаты из местных СМИ, исследования и статистика, проведение собственных опросов и анкетирование.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Важно понять кто конкретно получит пользу от реализованного проекта: какие люди или группы людей?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98" y="404664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социальной проблемы и целевой группы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262558" y="1916832"/>
            <a:ext cx="479991" cy="3406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62558" y="3140968"/>
            <a:ext cx="479991" cy="3406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34566" y="5085184"/>
            <a:ext cx="479991" cy="3406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6" r="39305" b="55250"/>
          <a:stretch/>
        </p:blipFill>
        <p:spPr>
          <a:xfrm>
            <a:off x="10271670" y="908720"/>
            <a:ext cx="1224136" cy="19323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1628800"/>
            <a:ext cx="10971372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800" dirty="0" smtClean="0"/>
              <a:t>1. Какую социальную проблему мы будем решать?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2. Из-за чего она появилась у целевой группы?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3. В чём эта проблема проявляется?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4. Почему решение этой проблемы имеет общественную значимость? 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5. Что случится, если эта проблема не будет решена?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6. Кому станет лучше, если проект будет реализован?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7. Что изменится в их жизни после того, как проект завершится?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8. Как мы поймём, что цель достигнута и проблема решена?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вопросы в социальном проектировании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004" y="692696"/>
            <a:ext cx="2624378" cy="22322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 селе Х большое количество ветеранов войны, подвиги которых не запечатлены в памятных книгах, но сохранилось много рукописей, наград, предметов военного времени, которые размещены в помещении, не отвечающем требованиям современного общества.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Какую социальную проблему мы будем решать?</a:t>
            </a:r>
            <a:endParaRPr lang="ru-RU" dirty="0"/>
          </a:p>
        </p:txBody>
      </p:sp>
      <p:pic>
        <p:nvPicPr>
          <p:cNvPr id="4" name="Picture 3" descr="C:\Users\user\Desktop\РЦ\Gjfe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254" y="4293096"/>
            <a:ext cx="2364843" cy="2295649"/>
          </a:xfrm>
          <a:prstGeom prst="rect">
            <a:avLst/>
          </a:prstGeom>
          <a:noFill/>
        </p:spPr>
      </p:pic>
      <p:pic>
        <p:nvPicPr>
          <p:cNvPr id="2050" name="Picture 2" descr="C:\Users\User\Desktop\круж\image05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526" y="4221088"/>
            <a:ext cx="2015073" cy="23883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связи с развитием патриотического воспитания детей и молодежи возрастает потребность в приобщении социума к событиям военных лет.</a:t>
            </a:r>
          </a:p>
          <a:p>
            <a:pPr>
              <a:buNone/>
            </a:pPr>
            <a:r>
              <a:rPr lang="ru-RU" dirty="0" smtClean="0"/>
              <a:t> В библиотеке есть неиспользуемое помещение.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Из-за чего она появилась у целевой группы?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круж\image1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342" y="2924944"/>
            <a:ext cx="3403055" cy="3768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последние три года возрастает потребность в проведении массовых мероприятий, связанных с патриотическим направлением. </a:t>
            </a:r>
          </a:p>
          <a:p>
            <a:r>
              <a:rPr lang="ru-RU" dirty="0" smtClean="0"/>
              <a:t>Молодое поколение интересуется историческими предметами и фактами, участвует в накоплении материалов.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В чём эта проблема проявляется?</a:t>
            </a:r>
            <a:endParaRPr lang="ru-RU" dirty="0"/>
          </a:p>
        </p:txBody>
      </p:sp>
      <p:pic>
        <p:nvPicPr>
          <p:cNvPr id="5122" name="Picture 2" descr="C:\Users\User\Desktop\круж\image176-72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277" y="4077864"/>
            <a:ext cx="2780135" cy="2780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важно для жителей села, потому что вовлечение  общественности  в общее дело дает продуктивные показатели на примере подрастающего поколения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Почему решение этой проблемы имеет общественную значимость?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круж\image172-946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286" y="3931838"/>
            <a:ext cx="3371599" cy="25661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 селе не будет своего места, которое обустроят дети, молодежь, жители села, то не сформируется патриотического чувства  причастности к общему делу.</a:t>
            </a:r>
          </a:p>
          <a:p>
            <a:r>
              <a:rPr lang="ru-RU" dirty="0" smtClean="0"/>
              <a:t> Они не будут придумывать и реализовывать социальные проекты. Не будут развиваться в этом направлении и не будут развивать село.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Что случится, если эта проблема не будет решена?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круж\image097-1-72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422" y="3933056"/>
            <a:ext cx="2537520" cy="253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Ts_vvodny_semina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RTs_vvodny_seminar</Template>
  <TotalTime>482</TotalTime>
  <Words>1374</Words>
  <Application>Microsoft Office PowerPoint</Application>
  <PresentationFormat>Произвольный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RTs_vvodny_seminar</vt:lpstr>
      <vt:lpstr>Окаймление</vt:lpstr>
      <vt:lpstr>Открытая</vt:lpstr>
      <vt:lpstr> Как написать заявку на конкурс  общественных проектов? </vt:lpstr>
      <vt:lpstr>Что самое важное  в социальном проекте?</vt:lpstr>
      <vt:lpstr>Понятие социальной проблемы и целевой группы</vt:lpstr>
      <vt:lpstr>Главные вопросы в социальном проектировании</vt:lpstr>
      <vt:lpstr>1. Какую социальную проблему мы будем решать?</vt:lpstr>
      <vt:lpstr>2. Из-за чего она появилась у целевой группы? </vt:lpstr>
      <vt:lpstr>3. В чём эта проблема проявляется?</vt:lpstr>
      <vt:lpstr>4. Почему решение этой проблемы имеет общественную значимость?  </vt:lpstr>
      <vt:lpstr>5. Что случится, если эта проблема не будет решена? </vt:lpstr>
      <vt:lpstr>6. Кому станет лучше, если проект будет реализован? </vt:lpstr>
      <vt:lpstr>7. Что изменится в их жизни после того, как проект завершится? </vt:lpstr>
      <vt:lpstr>8. Как мы поймём, что цель достигнута и проблема решена? </vt:lpstr>
      <vt:lpstr>Проблема</vt:lpstr>
      <vt:lpstr>Решение проблемы - это цель вашего проекта</vt:lpstr>
      <vt:lpstr>Слайд 15</vt:lpstr>
      <vt:lpstr>Понятие социального проекта </vt:lpstr>
      <vt:lpstr>Проект - это способ решения проблемы Какие препятствия не позволяют разрушенной деревне превратиться в чудесное место для жизни? В нашей ли компетенции их решить?  Важно: в проекте нужно браться только за то, на что реально можем повлиять. </vt:lpstr>
      <vt:lpstr>Почему в селе Х не организовано пространство для общения детей, молодёжи, жителей села? Какие препятствия?</vt:lpstr>
      <vt:lpstr>К достижению цели ведёт решение задач. </vt:lpstr>
      <vt:lpstr>Задачи - это шаги, которые преодолевают препятствия по направлению к цели.</vt:lpstr>
      <vt:lpstr>Задачи - это перевёрнутые препятствия </vt:lpstr>
      <vt:lpstr>Мероприятия отвечают на вопрос:  КАК ИМЕННО РЕШАТЬ ЗАДАЧУ?</vt:lpstr>
      <vt:lpstr>Какими должны быть результаты проекта?  Измеримыми (1,2,3...)  Адекватными (масштабу проблемы)  Конкретными (целевая аудитория, срок и результат)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2023-08-09T03:17:47Z</dcterms:created>
  <dcterms:modified xsi:type="dcterms:W3CDTF">2023-08-10T06:37:15Z</dcterms:modified>
</cp:coreProperties>
</file>