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D3EA"/>
    <a:srgbClr val="35759D"/>
    <a:srgbClr val="35B19D"/>
    <a:srgbClr val="FFFF00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90" d="100"/>
          <a:sy n="90" d="100"/>
        </p:scale>
        <p:origin x="-62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EB1A97-C8D3-442F-999E-5E9AC47223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D666-945F-4524-ACB5-772DEDCE025E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5350" y="2943225"/>
            <a:ext cx="36576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5350" y="3905250"/>
            <a:ext cx="3657600" cy="514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1775" y="38100"/>
            <a:ext cx="2171700" cy="5629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675" y="38100"/>
            <a:ext cx="6362700" cy="5629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87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381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552575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87;&#1086;&#1076;&#1076;&#1077;&#1088;&#1078;&#1082;&#1072;.&#1087;&#1088;&#1077;&#1079;&#1080;&#1076;&#1077;&#1085;&#1090;&#1089;&#1082;&#1080;&#1077;&#1075;&#1088;&#1072;&#1085;&#1090;&#1099;.&#1088;&#1092;/Article/?id=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5242" t="21552" r="31654" b="23835"/>
          <a:stretch>
            <a:fillRect/>
          </a:stretch>
        </p:blipFill>
        <p:spPr bwMode="auto">
          <a:xfrm>
            <a:off x="323528" y="260648"/>
            <a:ext cx="27363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987824" y="332656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Целевые группы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Описание проблемы, обоснование социальной значимости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География проекта</a:t>
            </a:r>
            <a:endParaRPr kumimoji="0" lang="ru-RU" sz="2800" b="0" i="0" u="none" strike="noStrike" cap="none" normalizeH="0" baseline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708921"/>
            <a:ext cx="7992888" cy="3897092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a_DomInoRevObl"/>
                <a:ea typeface="Calibri"/>
                <a:cs typeface="Segoe UI"/>
              </a:rPr>
              <a:t>А вы уже заполнили раздел заявки «О проекте»?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Самое время к нему приступить. 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Опишите целевую группу проекта с указанием конкретны характеристик, которые ее выделяют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Сформулируйте проблему или потребность целевой группы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Укажите, сколько примерно представителей целевой группы есть на территории реализации проекта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Укажите причины существования проблемы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Описание проблемы и ее причин подкрепите выводами из результатов исследования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Отметьте, кто еще занимается решением проблемы на территории реализации проекта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1368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Идея проекта</a:t>
            </a:r>
          </a:p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Постановка цели</a:t>
            </a:r>
          </a:p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Формулирование задач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636912"/>
            <a:ext cx="7992888" cy="3994427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0" i="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В основе любого проекта должна быть идея.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0" i="0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ru-RU" sz="1600" b="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Из этой идеи и должен возникнуть проект – деловой четкий документ, в котором идея должна привести к постановке целей, конкретных задач, состоящих перед учреждением.</a:t>
            </a:r>
            <a:r>
              <a:rPr lang="ru-RU" sz="1200" i="1" dirty="0" smtClean="0">
                <a:latin typeface="Segoe UI"/>
                <a:ea typeface="Calibri"/>
                <a:cs typeface="Times New Roman"/>
              </a:rPr>
              <a:t> </a:t>
            </a:r>
            <a:r>
              <a:rPr lang="ru-RU" sz="1600" b="0" i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Microsoft Sans Serif (Заголовки)"/>
                <a:ea typeface="Calibri"/>
                <a:cs typeface="Times New Roman"/>
              </a:rPr>
              <a:t>Введение должно содержать оценку современного состояния решаемой проектом проблемы, основание и исходные данные для разработки темы проекта. Необходимо описать актуальность и новизну темы заявленного проекта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Microsoft Sans Serif (Заголовки)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Microsoft Sans Serif (Заголовки)"/>
                <a:ea typeface="Calibri"/>
                <a:cs typeface="Times New Roman"/>
              </a:rPr>
              <a:t>Цель проекта – это краткая формулировка, чего вы хотите добиться, реализуя проект  «Я – патриот! Знаю! Помню! Горжусь!»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Microsoft Sans Serif (Заголовки)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Microsoft Sans Serif (Заголовки)"/>
                <a:ea typeface="Calibri"/>
                <a:cs typeface="Times New Roman"/>
              </a:rPr>
              <a:t>Задача должна быть конкретной, измеряемой, достижимой, соответствовать общей цели. Каждая задача должна предполагать конкретные, легко наблюдаемые и измеряемые результаты</a:t>
            </a:r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26613" t="36402" r="42606" b="42050"/>
          <a:stretch>
            <a:fillRect/>
          </a:stretch>
        </p:blipFill>
        <p:spPr bwMode="auto">
          <a:xfrm>
            <a:off x="251520" y="332656"/>
            <a:ext cx="3852908" cy="21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987824" y="332656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Ожидаемые результаты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636912"/>
            <a:ext cx="7992888" cy="3436838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0" i="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Демонстрация результата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0" i="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 по завершении реализации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Описание изменений, которые произойдут после реализации проекта. Это могут быть новые знания и умения, изменившиеся убеждения и ценности, новое поведение, изменения в условиях жизни и прочее.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В количественных результатах указать, сколько представителей будут участвовать в проекте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В качественных результатах указать, что изменится у представителей целевой группы, каким способом будет измеряться результат</a:t>
            </a:r>
            <a:endParaRPr lang="ru-RU" sz="1400" dirty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1594" t="24273" r="38758" b="30748"/>
          <a:stretch>
            <a:fillRect/>
          </a:stretch>
        </p:blipFill>
        <p:spPr bwMode="auto">
          <a:xfrm>
            <a:off x="395537" y="188641"/>
            <a:ext cx="29523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987824" y="332656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Перспективы развития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140968"/>
            <a:ext cx="7992888" cy="2534540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Перспективы развития проекта</a:t>
            </a:r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AGSouvenirCyr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Идеальный проект – тот, польза от которого не заканчивается вместе с ним.</a:t>
            </a:r>
            <a:endParaRPr lang="ru-RU" sz="1400" i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AGSouvenirCyr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Результаты проекта устойчивы, а успешный опыт используется другими людьми и организациями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Опишите, как вы предполагаете поддерживать или развивать, сохранять или расширять достижения</a:t>
            </a:r>
            <a:endParaRPr lang="ru-RU" sz="1400" dirty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5739" t="27824" r="32219" b="30335"/>
          <a:stretch>
            <a:fillRect/>
          </a:stretch>
        </p:blipFill>
        <p:spPr bwMode="auto">
          <a:xfrm>
            <a:off x="323528" y="260648"/>
            <a:ext cx="3587563" cy="230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275856" y="188640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Информационная открытость 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636913"/>
            <a:ext cx="8568952" cy="4149341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Происходит постоянное наполнение сайта и живые </a:t>
            </a:r>
            <a:r>
              <a:rPr lang="ru-RU" sz="1800" dirty="0" err="1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соцсети</a:t>
            </a:r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a_DomInoRevObl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Информационная открытость – это не просто представление своей деятельности широкому кругу общественности, но и готовность с этой общественностью входить в контакт.</a:t>
            </a:r>
            <a:endParaRPr lang="ru-RU" sz="1400" i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AGSouvenirCyr"/>
                <a:ea typeface="Calibri"/>
                <a:cs typeface="Times New Roman"/>
              </a:rPr>
              <a:t> 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У организации есть действующий сайт и/или открытая страница в социальной сети</a:t>
            </a: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На сайте и/или на странице в социальной сети имеется: описание деятельности организации и достигнутых результатов; информация о руководителе организации; информация о составе высшего органа управления организации; устав организации; контактная информация; подробные годовые отчеты о деятельности организации.</a:t>
            </a: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Содержание страниц в социальных сетях отражает деятельность организации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Профиль руководителя проекта в социальных сетях является открытым для просмотра</a:t>
            </a:r>
            <a:endParaRPr lang="ru-RU" sz="1400" dirty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8248" t="31597" r="32234" b="31785"/>
          <a:stretch>
            <a:fillRect/>
          </a:stretch>
        </p:blipFill>
        <p:spPr bwMode="auto">
          <a:xfrm>
            <a:off x="611560" y="332656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275856" y="188640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372" t="33960" r="36513" b="33556"/>
          <a:stretch>
            <a:fillRect/>
          </a:stretch>
        </p:blipFill>
        <p:spPr bwMode="auto">
          <a:xfrm>
            <a:off x="467544" y="476672"/>
            <a:ext cx="33450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64088" y="1124744"/>
            <a:ext cx="2952328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190500" dir="13987806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l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Смета расходов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636913"/>
            <a:ext cx="8568952" cy="3631763"/>
          </a:xfrm>
          <a:prstGeom prst="rect">
            <a:avLst/>
          </a:prstGeom>
          <a:gradFill flip="none" rotWithShape="1">
            <a:gsLst>
              <a:gs pos="0">
                <a:srgbClr val="B3D3EA">
                  <a:alpha val="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_DomInoRevObl"/>
                <a:ea typeface="Calibri"/>
                <a:cs typeface="Times New Roman"/>
              </a:rPr>
              <a:t>Бюджет проекта (смета расходов для успешной реализации проекта)</a:t>
            </a:r>
            <a:r>
              <a:rPr lang="ru-RU" sz="1800" dirty="0" smtClean="0">
                <a:latin typeface="a_DomInoRevObl"/>
                <a:ea typeface="Calibri"/>
                <a:cs typeface="Times New Roman"/>
              </a:rPr>
              <a:t> 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Бюджет проекта должен отражать реальные потребности в организации предложенных мероприятий.</a:t>
            </a:r>
            <a:r>
              <a:rPr lang="ru-RU" sz="1800" dirty="0" smtClean="0">
                <a:latin typeface="AGSouvenirCyr"/>
                <a:ea typeface="Calibri"/>
                <a:cs typeface="Times New Roman"/>
              </a:rPr>
              <a:t> 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Должности или роли членов команды проекта в разделах «Команда» и «Бюджет» совпадают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В комментариях по оплате труда указан функционал каждого человека и процент его занятости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Обоснование стоимости услуг привлеченных специалистов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Мероприятия проекта обеспечены необходимыми ресурсами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Указан источник </a:t>
            </a:r>
            <a:r>
              <a:rPr lang="ru-RU" sz="140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AGSouvenirCyr"/>
                <a:ea typeface="Calibri"/>
                <a:cs typeface="Times New Roman"/>
              </a:rPr>
              <a:t>софинансирования</a:t>
            </a: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AGSouvenirCyr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AGSouvenirCyr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4"/>
              </a:rPr>
              <a:t>https://</a:t>
            </a:r>
            <a:r>
              <a:rPr lang="ru-RU" sz="140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4"/>
              </a:rPr>
              <a:t>поддержка.президентскиегранты.рф</a:t>
            </a:r>
            <a:r>
              <a:rPr lang="ru-RU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4"/>
              </a:rPr>
              <a:t>/</a:t>
            </a:r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4"/>
              </a:rPr>
              <a:t>Article/?</a:t>
            </a:r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4"/>
              </a:rPr>
              <a:t>id=68</a:t>
            </a:r>
            <a:endParaRPr lang="ru-RU" sz="140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275856" y="188640"/>
            <a:ext cx="5328592" cy="504056"/>
          </a:xfrm>
          <a:prstGeom prst="wedgeRectCallout">
            <a:avLst>
              <a:gd name="adj1" fmla="val -48023"/>
              <a:gd name="adj2" fmla="val 113634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Подсказки к полям заявки</a:t>
            </a:r>
            <a:endParaRPr kumimoji="0" lang="ru-RU" sz="24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-Thinking-Powerpoint-Templates">
  <a:themeElements>
    <a:clrScheme name="powerpoint-template-24 2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253</Words>
  <Application>Microsoft Office PowerPoint</Application>
  <PresentationFormat>Экран (4:3)</PresentationFormat>
  <Paragraphs>75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Person-Thinking-Powerpoint-Templates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19</cp:revision>
  <dcterms:created xsi:type="dcterms:W3CDTF">2023-08-07T10:23:25Z</dcterms:created>
  <dcterms:modified xsi:type="dcterms:W3CDTF">2023-08-08T04:16:24Z</dcterms:modified>
</cp:coreProperties>
</file>