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7" r:id="rId2"/>
    <p:sldId id="379" r:id="rId3"/>
    <p:sldId id="450" r:id="rId4"/>
    <p:sldId id="451" r:id="rId5"/>
    <p:sldId id="257" r:id="rId6"/>
    <p:sldId id="381" r:id="rId7"/>
    <p:sldId id="452" r:id="rId8"/>
    <p:sldId id="380" r:id="rId9"/>
    <p:sldId id="453" r:id="rId10"/>
    <p:sldId id="377" r:id="rId11"/>
    <p:sldId id="324" r:id="rId12"/>
    <p:sldId id="382" r:id="rId13"/>
    <p:sldId id="376" r:id="rId14"/>
  </p:sldIdLst>
  <p:sldSz cx="12192000" cy="6858000"/>
  <p:notesSz cx="6858000" cy="9144000"/>
  <p:embeddedFontLst>
    <p:embeddedFont>
      <p:font typeface="맑은 고딕" panose="020B0503020000020004" pitchFamily="34" charset="-127"/>
      <p:regular r:id="rId17"/>
      <p:bold r:id="rId18"/>
    </p:embeddedFont>
    <p:embeddedFont>
      <p:font typeface="Montserrat SemiBold" panose="020B0604020202020204" charset="-52"/>
      <p:bold r:id="rId19"/>
      <p:boldItalic r:id="rId20"/>
    </p:embeddedFont>
    <p:embeddedFont>
      <p:font typeface="Arial Unicode MS" panose="020B0600070205080204" pitchFamily="34" charset="-128"/>
      <p:regular r:id="rId21"/>
    </p:embeddedFont>
    <p:embeddedFont>
      <p:font typeface="Montserrat Light" panose="020B0604020202020204" charset="-52"/>
      <p:regular r:id="rId22"/>
      <p:italic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FAE2"/>
    <a:srgbClr val="FCA304"/>
    <a:srgbClr val="370339"/>
    <a:srgbClr val="9079FE"/>
    <a:srgbClr val="F044A2"/>
    <a:srgbClr val="578EFF"/>
    <a:srgbClr val="FFF6E1"/>
    <a:srgbClr val="FFE7AB"/>
    <a:srgbClr val="FFC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6" autoAdjust="0"/>
    <p:restoredTop sz="95652" autoAdjust="0"/>
  </p:normalViewPr>
  <p:slideViewPr>
    <p:cSldViewPr snapToGrid="0">
      <p:cViewPr varScale="1">
        <p:scale>
          <a:sx n="110" d="100"/>
          <a:sy n="110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1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2024-09-14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6.sv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11.sv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6.png"/><Relationship Id="rId1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2" Type="http://schemas.openxmlformats.org/officeDocument/2006/relationships/image" Target="../media/image8.png"/><Relationship Id="rId16" Type="http://schemas.openxmlformats.org/officeDocument/2006/relationships/image" Target="../media/image11.sv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sv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3">
            <a:hlinkClick r:id="rId2"/>
            <a:extLst>
              <a:ext uri="{FF2B5EF4-FFF2-40B4-BE49-F238E27FC236}">
                <a16:creationId xmlns:a16="http://schemas.microsoft.com/office/drawing/2014/main" id="{0A2845D6-098F-418C-B937-B70EE8D2C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27" name="TextBox 26">
            <a:hlinkClick r:id="rId5"/>
            <a:extLst>
              <a:ext uri="{FF2B5EF4-FFF2-40B4-BE49-F238E27FC236}">
                <a16:creationId xmlns:a16="http://schemas.microsoft.com/office/drawing/2014/main" id="{5D92FEAF-3CA8-40F4-B149-6852715F90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1B7274A-74A5-438A-8577-FAED0A3519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2908300" cy="151023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349CA31-8B1C-4B85-BB19-E7E0B0AE7B5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35" y="4097900"/>
            <a:ext cx="3587765" cy="2760100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77D523B7-7E59-4DFB-B542-07E4DE0F968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30216" y="5943600"/>
            <a:ext cx="1698830" cy="615950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A090B526-0536-4489-8404-40BEAFE2328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447867" y="240261"/>
            <a:ext cx="1531408" cy="356896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78CCD3A4-5880-4C1E-AE31-C3F81091BAF7}"/>
              </a:ext>
            </a:extLst>
          </p:cNvPr>
          <p:cNvGrpSpPr/>
          <p:nvPr userDrawn="1"/>
        </p:nvGrpSpPr>
        <p:grpSpPr>
          <a:xfrm>
            <a:off x="7892522" y="6627300"/>
            <a:ext cx="955675" cy="88900"/>
            <a:chOff x="4700588" y="5433500"/>
            <a:chExt cx="955675" cy="88900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72423A4E-A5CD-4819-91EE-D61E99DC527D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E7300818-E775-404C-8880-A77C76A0EC3B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EA9D537B-E0D1-45BE-9989-BC60218AF094}"/>
              </a:ext>
            </a:extLst>
          </p:cNvPr>
          <p:cNvGrpSpPr/>
          <p:nvPr userDrawn="1"/>
        </p:nvGrpSpPr>
        <p:grpSpPr>
          <a:xfrm>
            <a:off x="1454150" y="666217"/>
            <a:ext cx="955675" cy="88900"/>
            <a:chOff x="4700588" y="5433500"/>
            <a:chExt cx="955675" cy="88900"/>
          </a:xfrm>
        </p:grpSpPr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C71F6DF6-5C93-4617-B992-F1502AA0FE58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6699A7A0-90C4-423E-BEEB-6848F3CF3165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87069E4B-3EC0-49BA-A2DC-3C22268E9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7972112-5FC6-4371-A8CF-54810281C3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B4E07F4-A3B8-4216-8A83-53C0290301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769" y="5369480"/>
            <a:ext cx="2112230" cy="148852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DD149CA-3A27-42D6-9F1F-46164FB064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079771" y="0"/>
            <a:ext cx="2112229" cy="109684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C1E45B0-163E-4B32-93F5-0D15AC709B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-1"/>
            <a:ext cx="2112229" cy="96607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43695E6-8981-48E9-9600-E2E4184068C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971144"/>
            <a:ext cx="2452663" cy="1886856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9A058DE3-780C-49A1-B260-88AFF8E50C2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9999132" y="483036"/>
            <a:ext cx="1063118" cy="385458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B915DC83-C427-4F65-AD05-2E4F51B49C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4952" y="891973"/>
            <a:ext cx="879110" cy="204877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EBEEFE75-B3BF-4389-B5F2-14DF3F9258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45335" y="6481233"/>
            <a:ext cx="387000" cy="36000"/>
            <a:chOff x="4700588" y="5433500"/>
            <a:chExt cx="955675" cy="88900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17CCC326-B8C7-4384-B93B-AB35E9DE9AC4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B23ED26A-C906-49D5-A439-881019CD1DE3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0" name="그래픽 19">
            <a:extLst>
              <a:ext uri="{FF2B5EF4-FFF2-40B4-BE49-F238E27FC236}">
                <a16:creationId xmlns:a16="http://schemas.microsoft.com/office/drawing/2014/main" id="{39741E10-1DEF-4C66-ACBF-C11B103D0AF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flipH="1">
            <a:off x="10820398" y="5205006"/>
            <a:ext cx="784529" cy="785659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2BB4AC97-DBD6-451C-8D9D-0024A0EDC1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18728" y="6362700"/>
            <a:ext cx="387000" cy="36000"/>
            <a:chOff x="4700588" y="5433500"/>
            <a:chExt cx="955675" cy="88900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03E52D6E-3D5A-40FE-B72C-F32FD2E0E10A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0FABF866-139E-45D7-BE35-994CA8676FA7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3" name="그림 개체 틀 2">
            <a:extLst>
              <a:ext uri="{FF2B5EF4-FFF2-40B4-BE49-F238E27FC236}">
                <a16:creationId xmlns:a16="http://schemas.microsoft.com/office/drawing/2014/main" id="{62A26807-AC91-4D1D-AA8D-74ACBA536A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3552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4" name="그림 개체 틀 2">
            <a:extLst>
              <a:ext uri="{FF2B5EF4-FFF2-40B4-BE49-F238E27FC236}">
                <a16:creationId xmlns:a16="http://schemas.microsoft.com/office/drawing/2014/main" id="{47EB4FCC-2AD3-4142-9FEB-ADFD86A794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295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2">
            <a:extLst>
              <a:ext uri="{FF2B5EF4-FFF2-40B4-BE49-F238E27FC236}">
                <a16:creationId xmlns:a16="http://schemas.microsoft.com/office/drawing/2014/main" id="{16C46537-65C2-479A-BA1C-E29DE5B27B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0387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5B3A10D3-81D4-4D9E-B593-11FCD0339C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0809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63027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87069E4B-3EC0-49BA-A2DC-3C22268E9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7972112-5FC6-4371-A8CF-54810281C3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6C34DE6-2989-420D-A4BC-F8A854CB351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684288"/>
            <a:ext cx="1744133" cy="117371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C9DE994-3FE4-4FFB-892C-1CC032B573A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52242" y="0"/>
            <a:ext cx="1839758" cy="1415343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1070DC6F-0A6E-437F-B181-25AF4833056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10617200" y="711392"/>
            <a:ext cx="1063118" cy="385458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69E02478-3157-4989-AA8C-B4ADC9243C7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752286" y="5912706"/>
            <a:ext cx="879110" cy="204877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B724D457-1294-476E-ADC6-FDEEA53FB195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33385" y="258235"/>
            <a:ext cx="387000" cy="36000"/>
            <a:chOff x="4700588" y="5433500"/>
            <a:chExt cx="955675" cy="88900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7F074390-095A-4B42-8B62-DF354D7BD25D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D0D429E9-65B4-4248-B836-3CFDCB27230B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3" name="그래픽 22">
            <a:extLst>
              <a:ext uri="{FF2B5EF4-FFF2-40B4-BE49-F238E27FC236}">
                <a16:creationId xmlns:a16="http://schemas.microsoft.com/office/drawing/2014/main" id="{32A49F7E-4818-4969-8189-211A8C904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20139" b="25304"/>
          <a:stretch/>
        </p:blipFill>
        <p:spPr>
          <a:xfrm flipH="1">
            <a:off x="11565465" y="6271145"/>
            <a:ext cx="626535" cy="586856"/>
          </a:xfrm>
          <a:prstGeom prst="rect">
            <a:avLst/>
          </a:prstGeom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2DD1FAE4-4A2B-4646-B6E0-B6445187D0E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339885" y="376768"/>
            <a:ext cx="387000" cy="36000"/>
            <a:chOff x="4700588" y="5433500"/>
            <a:chExt cx="955675" cy="88900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98DF567E-3317-4929-8107-E8116580511D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F39E43CC-84E2-444D-A809-654F0749D3DB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6" name="그림 개체 틀 11">
            <a:extLst>
              <a:ext uri="{FF2B5EF4-FFF2-40B4-BE49-F238E27FC236}">
                <a16:creationId xmlns:a16="http://schemas.microsoft.com/office/drawing/2014/main" id="{6C16BB39-EB32-4408-B4A8-676B4B1BC3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826400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96777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87069E4B-3EC0-49BA-A2DC-3C22268E9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7972112-5FC6-4371-A8CF-54810281C3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8160AD5-A46E-4AA9-87DA-FB1996A7907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69480"/>
            <a:ext cx="2112230" cy="148852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02C1806-E155-48AD-965E-A739392DAB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10800" y="0"/>
            <a:ext cx="1981200" cy="1028808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06E720A1-45B0-41D1-A041-311FD47006E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10828866" y="6249435"/>
            <a:ext cx="1063118" cy="385458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D8FFC86A-0E92-46AB-860A-5AAAF15DE94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227353" y="223107"/>
            <a:ext cx="879110" cy="204877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FD6EBE4B-732F-4AE7-9B3C-521C6960C57B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476471" y="6345766"/>
            <a:ext cx="387000" cy="36000"/>
            <a:chOff x="4700588" y="5433500"/>
            <a:chExt cx="955675" cy="88900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166E5624-B01A-48F9-8E27-08A644A49DFA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8E7CAE46-9E73-401F-9FDB-CB9C94E592DE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3" name="그래픽 22">
            <a:extLst>
              <a:ext uri="{FF2B5EF4-FFF2-40B4-BE49-F238E27FC236}">
                <a16:creationId xmlns:a16="http://schemas.microsoft.com/office/drawing/2014/main" id="{200E742F-3B63-4506-B783-5CC345D82D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flipH="1">
            <a:off x="10642599" y="223107"/>
            <a:ext cx="784529" cy="785659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B89D2912-60D6-4F53-A7FB-D2E528E4792E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307138" y="6197890"/>
            <a:ext cx="387000" cy="36000"/>
            <a:chOff x="4700588" y="5433500"/>
            <a:chExt cx="955675" cy="88900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3EDB2D43-07B2-476E-A262-A3CEAED28F1C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E75F681E-0458-42F3-9DB3-684910AA9966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6" name="그림 개체 틀 5">
            <a:extLst>
              <a:ext uri="{FF2B5EF4-FFF2-40B4-BE49-F238E27FC236}">
                <a16:creationId xmlns:a16="http://schemas.microsoft.com/office/drawing/2014/main" id="{24E1BBFA-F747-4884-9678-A2BD9FADD2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08135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57590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87069E4B-3EC0-49BA-A2DC-3C22268E9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7972112-5FC6-4371-A8CF-54810281C3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B4E07F4-A3B8-4216-8A83-53C0290301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430935" y="0"/>
            <a:ext cx="1761066" cy="124104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DD149CA-3A27-42D6-9F1F-46164FB064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" y="5600568"/>
            <a:ext cx="2421467" cy="1257432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136126F4-F34C-4A2E-AF6F-75467F63E6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10016068" y="356037"/>
            <a:ext cx="1063118" cy="385458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A79DFDCC-C29B-4D78-87E3-A906FC046D0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11079186" y="6399524"/>
            <a:ext cx="879110" cy="204877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320C4AED-23DE-423B-8CD5-348E1A1B24E5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392869" y="6049432"/>
            <a:ext cx="387000" cy="36000"/>
            <a:chOff x="4700588" y="5433500"/>
            <a:chExt cx="955675" cy="88900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F8A92B6A-102E-4707-9EFE-88F230558A7F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164F6E72-241B-44FE-B4E3-0A24D27D9E95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3" name="그래픽 22">
            <a:extLst>
              <a:ext uri="{FF2B5EF4-FFF2-40B4-BE49-F238E27FC236}">
                <a16:creationId xmlns:a16="http://schemas.microsoft.com/office/drawing/2014/main" id="{447F924E-EEA9-4E72-8885-A5757BAC08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32133" r="15109"/>
          <a:stretch/>
        </p:blipFill>
        <p:spPr>
          <a:xfrm flipH="1">
            <a:off x="1" y="0"/>
            <a:ext cx="665996" cy="533201"/>
          </a:xfrm>
          <a:prstGeom prst="rect">
            <a:avLst/>
          </a:prstGeom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369F0B01-8D90-4119-BA49-DB9567B6A446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240469" y="6201832"/>
            <a:ext cx="387000" cy="36000"/>
            <a:chOff x="4700588" y="5433500"/>
            <a:chExt cx="955675" cy="88900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26A832C1-4D1B-4C3C-AB59-6C4E21F555AD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2A78B010-4FE7-4717-A3BA-61762F253DA8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6" name="그림 개체 틀 8">
            <a:extLst>
              <a:ext uri="{FF2B5EF4-FFF2-40B4-BE49-F238E27FC236}">
                <a16:creationId xmlns:a16="http://schemas.microsoft.com/office/drawing/2014/main" id="{A3E0A350-1B98-4147-9419-32C3E99B9F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69272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1A38FC66-8812-478E-BACD-D424E22D6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3844FC81-34D6-462C-9377-39898AC1E63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F201A15B-5C66-44D2-AEF5-C0A1CE01A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DB38BF0A-D5C7-4672-BDC2-EC5381375C6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87069E4B-3EC0-49BA-A2DC-3C22268E9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7972112-5FC6-4371-A8CF-54810281C3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그래픽 20">
            <a:extLst>
              <a:ext uri="{FF2B5EF4-FFF2-40B4-BE49-F238E27FC236}">
                <a16:creationId xmlns:a16="http://schemas.microsoft.com/office/drawing/2014/main" id="{F14B328F-4534-4D00-8901-DDFA592C373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400000">
            <a:off x="11291155" y="5935162"/>
            <a:ext cx="1063118" cy="385458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01F8C43-5236-47D1-95E5-58CE56791D0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57726" y="6454573"/>
            <a:ext cx="879110" cy="204877"/>
          </a:xfrm>
          <a:prstGeom prst="rect">
            <a:avLst/>
          </a:prstGeom>
        </p:spPr>
      </p:pic>
      <p:sp>
        <p:nvSpPr>
          <p:cNvPr id="30" name="그림 개체 틀 4">
            <a:extLst>
              <a:ext uri="{FF2B5EF4-FFF2-40B4-BE49-F238E27FC236}">
                <a16:creationId xmlns:a16="http://schemas.microsoft.com/office/drawing/2014/main" id="{A7E96CBE-96AC-4FF9-9350-45DF4837479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44323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40601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87069E4B-3EC0-49BA-A2DC-3C22268E9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7972112-5FC6-4371-A8CF-54810281C3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AE11ADA-91D4-4F94-86AE-7718744930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966027"/>
            <a:ext cx="1950212" cy="89197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5574A7D-1C38-478D-A5CE-7BD077B0EA2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80133" y="-1"/>
            <a:ext cx="1811867" cy="1393886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98C1F9C9-0287-46EB-A4AB-AA29A7C4B32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 flipV="1">
            <a:off x="10929961" y="6285838"/>
            <a:ext cx="1063118" cy="385458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CD87BC37-22D7-4746-9551-1E1413D0108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 flipV="1">
            <a:off x="151152" y="5846655"/>
            <a:ext cx="879110" cy="204877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FE12038C-87EB-4BD7-B789-6C10197D6748}"/>
              </a:ext>
            </a:extLst>
          </p:cNvPr>
          <p:cNvGrpSpPr>
            <a:grpSpLocks noChangeAspect="1"/>
          </p:cNvGrpSpPr>
          <p:nvPr userDrawn="1"/>
        </p:nvGrpSpPr>
        <p:grpSpPr>
          <a:xfrm flipH="1" flipV="1">
            <a:off x="251008" y="223866"/>
            <a:ext cx="387000" cy="36000"/>
            <a:chOff x="4700588" y="5433500"/>
            <a:chExt cx="955675" cy="88900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9EDDCC91-DB8C-4245-AF34-2AF5DFD6A784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93F33F5C-D9B6-4300-87D0-72CC2F4561F0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6" name="그래픽 25">
            <a:extLst>
              <a:ext uri="{FF2B5EF4-FFF2-40B4-BE49-F238E27FC236}">
                <a16:creationId xmlns:a16="http://schemas.microsoft.com/office/drawing/2014/main" id="{8DFFE944-53C8-4580-9A13-014BAEECBB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flipH="1" flipV="1">
            <a:off x="11208550" y="429199"/>
            <a:ext cx="784529" cy="785659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ADA8682F-D4F9-4742-A748-8CCC88C916CA}"/>
              </a:ext>
            </a:extLst>
          </p:cNvPr>
          <p:cNvGrpSpPr>
            <a:grpSpLocks noChangeAspect="1"/>
          </p:cNvGrpSpPr>
          <p:nvPr userDrawn="1"/>
        </p:nvGrpSpPr>
        <p:grpSpPr>
          <a:xfrm flipH="1" flipV="1">
            <a:off x="437275" y="393199"/>
            <a:ext cx="387000" cy="36000"/>
            <a:chOff x="4700588" y="5433500"/>
            <a:chExt cx="955675" cy="88900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F30DA341-F679-4C44-83E8-3295AA640943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9F8A813-76CD-437F-811B-8ABAF3B5E3C8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5470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2B4E07F4-A3B8-4216-8A83-53C029030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69480"/>
            <a:ext cx="2112230" cy="148852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DD149CA-3A27-42D6-9F1F-46164FB064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112229" cy="109684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C1E45B0-163E-4B32-93F5-0D15AC709B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079771" y="-1"/>
            <a:ext cx="2112229" cy="96607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43695E6-8981-48E9-9600-E2E4184068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37" y="4971144"/>
            <a:ext cx="2452663" cy="1886856"/>
          </a:xfrm>
          <a:prstGeom prst="rect">
            <a:avLst/>
          </a:prstGeom>
        </p:spPr>
      </p:pic>
      <p:pic>
        <p:nvPicPr>
          <p:cNvPr id="5" name="Graphic 3">
            <a:hlinkClick r:id="rId6"/>
            <a:extLst>
              <a:ext uri="{FF2B5EF4-FFF2-40B4-BE49-F238E27FC236}">
                <a16:creationId xmlns:a16="http://schemas.microsoft.com/office/drawing/2014/main" id="{87069E4B-3EC0-49BA-A2DC-3C22268E9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9"/>
            <a:extLst>
              <a:ext uri="{FF2B5EF4-FFF2-40B4-BE49-F238E27FC236}">
                <a16:creationId xmlns:a16="http://schemas.microsoft.com/office/drawing/2014/main" id="{97972112-5FC6-4371-A8CF-54810281C3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9A058DE3-780C-49A1-B260-88AFF8E50C2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29749" y="483036"/>
            <a:ext cx="1063118" cy="385458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B915DC83-C427-4F65-AD05-2E4F51B49C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1237937" y="891973"/>
            <a:ext cx="879110" cy="204877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EBEEFE75-B3BF-4389-B5F2-14DF3F9258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659664" y="6481233"/>
            <a:ext cx="387000" cy="36000"/>
            <a:chOff x="4700588" y="5433500"/>
            <a:chExt cx="955675" cy="88900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17CCC326-B8C7-4384-B93B-AB35E9DE9AC4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B23ED26A-C906-49D5-A439-881019CD1DE3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0" name="그래픽 19">
            <a:extLst>
              <a:ext uri="{FF2B5EF4-FFF2-40B4-BE49-F238E27FC236}">
                <a16:creationId xmlns:a16="http://schemas.microsoft.com/office/drawing/2014/main" id="{39741E10-1DEF-4C66-ACBF-C11B103D0AF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87072" y="5205006"/>
            <a:ext cx="784529" cy="785659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2BB4AC97-DBD6-451C-8D9D-0024A0EDC1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86271" y="6362700"/>
            <a:ext cx="387000" cy="36000"/>
            <a:chOff x="4700588" y="5433500"/>
            <a:chExt cx="955675" cy="88900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03E52D6E-3D5A-40FE-B72C-F32FD2E0E10A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0FABF866-139E-45D7-BE35-994CA8676FA7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8987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87069E4B-3EC0-49BA-A2DC-3C22268E9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7972112-5FC6-4371-A8CF-54810281C3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6C34DE6-2989-420D-A4BC-F8A854CB351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67" y="5684288"/>
            <a:ext cx="1744133" cy="117371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C9DE994-3FE4-4FFB-892C-1CC032B573A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839758" cy="1415343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1070DC6F-0A6E-437F-B181-25AF4833056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11682" y="711392"/>
            <a:ext cx="1063118" cy="385458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69E02478-3157-4989-AA8C-B4ADC9243C7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560604" y="5912706"/>
            <a:ext cx="879110" cy="204877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B724D457-1294-476E-ADC6-FDEEA53FB19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615" y="258235"/>
            <a:ext cx="387000" cy="36000"/>
            <a:chOff x="4700588" y="5433500"/>
            <a:chExt cx="955675" cy="88900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7F074390-095A-4B42-8B62-DF354D7BD25D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D0D429E9-65B4-4248-B836-3CFDCB27230B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3" name="그래픽 22">
            <a:extLst>
              <a:ext uri="{FF2B5EF4-FFF2-40B4-BE49-F238E27FC236}">
                <a16:creationId xmlns:a16="http://schemas.microsoft.com/office/drawing/2014/main" id="{32A49F7E-4818-4969-8189-211A8C904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20139" b="25304"/>
          <a:stretch/>
        </p:blipFill>
        <p:spPr>
          <a:xfrm>
            <a:off x="0" y="6271145"/>
            <a:ext cx="626535" cy="586856"/>
          </a:xfrm>
          <a:prstGeom prst="rect">
            <a:avLst/>
          </a:prstGeom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2DD1FAE4-4A2B-4646-B6E0-B6445187D0E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65115" y="376768"/>
            <a:ext cx="387000" cy="36000"/>
            <a:chOff x="4700588" y="5433500"/>
            <a:chExt cx="955675" cy="88900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98DF567E-3317-4929-8107-E8116580511D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F39E43CC-84E2-444D-A809-654F0749D3DB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489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87069E4B-3EC0-49BA-A2DC-3C22268E9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7972112-5FC6-4371-A8CF-54810281C3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8160AD5-A46E-4AA9-87DA-FB1996A7907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770" y="5369480"/>
            <a:ext cx="2112230" cy="148852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02C1806-E155-48AD-965E-A739392DAB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981200" cy="1028808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06E720A1-45B0-41D1-A041-311FD47006E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0016" y="6249435"/>
            <a:ext cx="1063118" cy="385458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D8FFC86A-0E92-46AB-860A-5AAAF15DE94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085537" y="223107"/>
            <a:ext cx="879110" cy="204877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FD6EBE4B-732F-4AE7-9B3C-521C6960C5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8529" y="6345766"/>
            <a:ext cx="387000" cy="36000"/>
            <a:chOff x="4700588" y="5433500"/>
            <a:chExt cx="955675" cy="88900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166E5624-B01A-48F9-8E27-08A644A49DFA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8E7CAE46-9E73-401F-9FDB-CB9C94E592DE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3" name="그래픽 22">
            <a:extLst>
              <a:ext uri="{FF2B5EF4-FFF2-40B4-BE49-F238E27FC236}">
                <a16:creationId xmlns:a16="http://schemas.microsoft.com/office/drawing/2014/main" id="{200E742F-3B63-4506-B783-5CC345D82D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64872" y="223107"/>
            <a:ext cx="784529" cy="785659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B89D2912-60D6-4F53-A7FB-D2E528E4792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497862" y="6197890"/>
            <a:ext cx="387000" cy="36000"/>
            <a:chOff x="4700588" y="5433500"/>
            <a:chExt cx="955675" cy="88900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3EDB2D43-07B2-476E-A262-A3CEAED28F1C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E75F681E-0458-42F3-9DB3-684910AA9966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2388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87069E4B-3EC0-49BA-A2DC-3C22268E9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7972112-5FC6-4371-A8CF-54810281C3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B4E07F4-A3B8-4216-8A83-53C0290301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0"/>
            <a:ext cx="1761066" cy="124104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DD149CA-3A27-42D6-9F1F-46164FB064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3" y="5600568"/>
            <a:ext cx="2421467" cy="1257432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136126F4-F34C-4A2E-AF6F-75467F63E6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12816" y="356037"/>
            <a:ext cx="1063118" cy="385458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A79DFDCC-C29B-4D78-87E3-A906FC046D0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33706" y="6399524"/>
            <a:ext cx="879110" cy="204877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320C4AED-23DE-423B-8CD5-348E1A1B24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412133" y="6049432"/>
            <a:ext cx="387000" cy="36000"/>
            <a:chOff x="4700588" y="5433500"/>
            <a:chExt cx="955675" cy="88900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F8A92B6A-102E-4707-9EFE-88F230558A7F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164F6E72-241B-44FE-B4E3-0A24D27D9E95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3" name="그래픽 22">
            <a:extLst>
              <a:ext uri="{FF2B5EF4-FFF2-40B4-BE49-F238E27FC236}">
                <a16:creationId xmlns:a16="http://schemas.microsoft.com/office/drawing/2014/main" id="{447F924E-EEA9-4E72-8885-A5757BAC08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32133" r="15109"/>
          <a:stretch/>
        </p:blipFill>
        <p:spPr>
          <a:xfrm>
            <a:off x="11526005" y="0"/>
            <a:ext cx="665996" cy="533201"/>
          </a:xfrm>
          <a:prstGeom prst="rect">
            <a:avLst/>
          </a:prstGeom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369F0B01-8D90-4119-BA49-DB9567B6A4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64533" y="6201832"/>
            <a:ext cx="387000" cy="36000"/>
            <a:chOff x="4700588" y="5433500"/>
            <a:chExt cx="955675" cy="88900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26A832C1-4D1B-4C3C-AB59-6C4E21F555AD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2A78B010-4FE7-4717-A3BA-61762F253DA8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2172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8FF82874-9CFA-4C3F-A6B0-5ABC6CBCA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" y="0"/>
            <a:ext cx="1663666" cy="1119562"/>
          </a:xfrm>
          <a:prstGeom prst="rect">
            <a:avLst/>
          </a:prstGeom>
        </p:spPr>
      </p:pic>
      <p:sp>
        <p:nvSpPr>
          <p:cNvPr id="16" name="그림 개체 틀 4">
            <a:extLst>
              <a:ext uri="{FF2B5EF4-FFF2-40B4-BE49-F238E27FC236}">
                <a16:creationId xmlns:a16="http://schemas.microsoft.com/office/drawing/2014/main" id="{0888B027-58CB-4D10-AEB6-174A6024CF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51404" y="0"/>
            <a:ext cx="5940596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5" name="Graphic 3">
            <a:hlinkClick r:id="rId3"/>
            <a:extLst>
              <a:ext uri="{FF2B5EF4-FFF2-40B4-BE49-F238E27FC236}">
                <a16:creationId xmlns:a16="http://schemas.microsoft.com/office/drawing/2014/main" id="{87069E4B-3EC0-49BA-A2DC-3C22268E9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6"/>
            <a:extLst>
              <a:ext uri="{FF2B5EF4-FFF2-40B4-BE49-F238E27FC236}">
                <a16:creationId xmlns:a16="http://schemas.microsoft.com/office/drawing/2014/main" id="{97972112-5FC6-4371-A8CF-54810281C3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래픽 21">
            <a:extLst>
              <a:ext uri="{FF2B5EF4-FFF2-40B4-BE49-F238E27FC236}">
                <a16:creationId xmlns:a16="http://schemas.microsoft.com/office/drawing/2014/main" id="{501F8C43-5236-47D1-95E5-58CE56791D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7726" y="6454573"/>
            <a:ext cx="879110" cy="204877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A4DC293D-79D4-40A4-B15D-285F2A102A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85836" y="891973"/>
            <a:ext cx="387000" cy="36000"/>
            <a:chOff x="4700588" y="5433500"/>
            <a:chExt cx="955675" cy="88900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15850A70-88B9-44FB-8004-B9452FC43FAE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1A22F8C5-B53B-42B8-B54D-9728D7135ABF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A4A0A0BF-119C-4236-88E8-904AFAB2DB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97036" y="468640"/>
            <a:ext cx="387000" cy="36000"/>
            <a:chOff x="4700588" y="5433500"/>
            <a:chExt cx="955675" cy="88900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3834BC09-4565-4E29-B2D6-1689CB86A8A5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9F9FF33A-57D1-44BC-BA1F-2B332F905B26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2427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7B5FFEC4-76A8-4282-BF8D-FE4006F28A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08582" y="0"/>
            <a:ext cx="4383418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87069E4B-3EC0-49BA-A2DC-3C22268E9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7972112-5FC6-4371-A8CF-54810281C3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5574A7D-1C38-478D-A5CE-7BD077B0EA2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1"/>
            <a:ext cx="1811867" cy="1393886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98C1F9C9-0287-46EB-A4AB-AA29A7C4B32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V="1">
            <a:off x="198921" y="6285838"/>
            <a:ext cx="1063118" cy="385458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8DFFE944-53C8-4580-9A13-014BAEECBB2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V="1">
            <a:off x="198921" y="429199"/>
            <a:ext cx="784529" cy="7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31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687" r:id="rId14"/>
    <p:sldLayoutId id="2147483664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eg"/><Relationship Id="rId7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hyperlink" Target="mailto:chistbib@g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jpg"/><Relationship Id="rId7" Type="http://schemas.openxmlformats.org/officeDocument/2006/relationships/image" Target="../media/image11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F7806CE-DE11-44EA-96C0-292CA00FB7E8}"/>
              </a:ext>
            </a:extLst>
          </p:cNvPr>
          <p:cNvSpPr txBox="1"/>
          <p:nvPr/>
        </p:nvSpPr>
        <p:spPr>
          <a:xfrm>
            <a:off x="5251267" y="2200836"/>
            <a:ext cx="6676571" cy="230832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4800" dirty="0">
                <a:latin typeface="+mj-lt"/>
                <a:cs typeface="Arial" panose="020B0604020202020204" pitchFamily="34" charset="0"/>
              </a:rPr>
              <a:t>Родные просторы: душевные истории, ароматный чай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DAB1F4-1D02-4E64-A2FC-CAD4FE68304B}"/>
              </a:ext>
            </a:extLst>
          </p:cNvPr>
          <p:cNvSpPr txBox="1"/>
          <p:nvPr/>
        </p:nvSpPr>
        <p:spPr>
          <a:xfrm>
            <a:off x="2180046" y="295912"/>
            <a:ext cx="8784045" cy="78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ko-KR" sz="1600" dirty="0">
                <a:cs typeface="Arial" panose="020B0604020202020204" pitchFamily="34" charset="0"/>
              </a:rPr>
              <a:t>МКУК «ЦБС Чистоозерного района» Новосибирской области</a:t>
            </a:r>
          </a:p>
          <a:p>
            <a:pPr algn="ctr">
              <a:lnSpc>
                <a:spcPct val="150000"/>
              </a:lnSpc>
            </a:pPr>
            <a:r>
              <a:rPr lang="ru-RU" altLang="ko-KR" sz="1600" dirty="0">
                <a:cs typeface="Arial" panose="020B0604020202020204" pitchFamily="34" charset="0"/>
              </a:rPr>
              <a:t>структурное подразделение Центральная модельная библиотека</a:t>
            </a:r>
            <a:endParaRPr lang="ru-RU" altLang="ko-KR" sz="1600" dirty="0">
              <a:cs typeface="Arial" panose="020B0604020202020204" pitchFamily="34" charset="0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A033DA97-FC3C-405C-AF88-82E0CA10AAC0}"/>
              </a:ext>
            </a:extLst>
          </p:cNvPr>
          <p:cNvSpPr/>
          <p:nvPr/>
        </p:nvSpPr>
        <p:spPr>
          <a:xfrm>
            <a:off x="5251267" y="5624765"/>
            <a:ext cx="2963334" cy="50193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1600" dirty="0" smtClean="0">
                <a:solidFill>
                  <a:schemeClr val="bg1"/>
                </a:solidFill>
                <a:latin typeface="+mj-lt"/>
              </a:rPr>
              <a:t>Продвижение фонда</a:t>
            </a:r>
            <a:endParaRPr lang="ko-KR" altLang="en-US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04" y="1252039"/>
            <a:ext cx="3840813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7D0342A8-57FF-4205-A400-35853F9DFA3C}"/>
              </a:ext>
            </a:extLst>
          </p:cNvPr>
          <p:cNvSpPr/>
          <p:nvPr/>
        </p:nvSpPr>
        <p:spPr>
          <a:xfrm>
            <a:off x="1524000" y="2720318"/>
            <a:ext cx="3243006" cy="57150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524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dirty="0" smtClean="0">
                <a:solidFill>
                  <a:schemeClr val="bg1"/>
                </a:solidFill>
                <a:latin typeface="+mj-lt"/>
              </a:rPr>
              <a:t>Хронологические рамки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BFBE550-582B-4BE5-853C-1786E6C2B2A2}"/>
              </a:ext>
            </a:extLst>
          </p:cNvPr>
          <p:cNvSpPr/>
          <p:nvPr/>
        </p:nvSpPr>
        <p:spPr>
          <a:xfrm>
            <a:off x="4767006" y="2720318"/>
            <a:ext cx="3243006" cy="571501"/>
          </a:xfrm>
          <a:prstGeom prst="rect">
            <a:avLst/>
          </a:prstGeom>
          <a:solidFill>
            <a:srgbClr val="FCA304"/>
          </a:solidFill>
          <a:ln>
            <a:noFill/>
          </a:ln>
          <a:effectLst>
            <a:outerShdw dist="1524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dirty="0" smtClean="0">
                <a:solidFill>
                  <a:schemeClr val="bg1"/>
                </a:solidFill>
                <a:latin typeface="+mj-lt"/>
              </a:rPr>
              <a:t>Итоги 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9337626D-929C-4375-8648-4FB60B08A25B}"/>
              </a:ext>
            </a:extLst>
          </p:cNvPr>
          <p:cNvSpPr/>
          <p:nvPr/>
        </p:nvSpPr>
        <p:spPr>
          <a:xfrm>
            <a:off x="8010013" y="2720318"/>
            <a:ext cx="4181988" cy="57150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524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dirty="0" smtClean="0">
                <a:solidFill>
                  <a:schemeClr val="bg1"/>
                </a:solidFill>
                <a:latin typeface="+mj-lt"/>
              </a:rPr>
              <a:t>Достижения 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8E8D16-7186-4A68-97B7-A55C4AE40E6A}"/>
              </a:ext>
            </a:extLst>
          </p:cNvPr>
          <p:cNvSpPr txBox="1"/>
          <p:nvPr/>
        </p:nvSpPr>
        <p:spPr>
          <a:xfrm>
            <a:off x="1612900" y="3766227"/>
            <a:ext cx="296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dirty="0" smtClean="0">
                <a:latin typeface="+mj-lt"/>
              </a:rPr>
              <a:t>Сентябрь 2023 г. – сентябрь 2024 г.</a:t>
            </a:r>
            <a:endParaRPr lang="en-US" altLang="ko-KR" dirty="0"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349EF4-B9DC-4615-A010-3BBB92F9A8EF}"/>
              </a:ext>
            </a:extLst>
          </p:cNvPr>
          <p:cNvSpPr txBox="1"/>
          <p:nvPr/>
        </p:nvSpPr>
        <p:spPr>
          <a:xfrm>
            <a:off x="1612899" y="4386247"/>
            <a:ext cx="2963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ru-RU" altLang="ko-KR" sz="1400" dirty="0" smtClean="0"/>
              <a:t>Продвижение краеведческого фонда с помощью чая шло в течение года.</a:t>
            </a:r>
            <a:endParaRPr lang="en-US" altLang="ko-KR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E1A0FF-8DBC-4848-81B4-43BC92BC6974}"/>
              </a:ext>
            </a:extLst>
          </p:cNvPr>
          <p:cNvSpPr txBox="1"/>
          <p:nvPr/>
        </p:nvSpPr>
        <p:spPr>
          <a:xfrm>
            <a:off x="4811454" y="3779060"/>
            <a:ext cx="2963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ru-RU" altLang="ko-KR" sz="1400" dirty="0" smtClean="0"/>
              <a:t>Книги о </a:t>
            </a:r>
            <a:r>
              <a:rPr lang="ru-RU" altLang="ko-KR" sz="1400" dirty="0" smtClean="0"/>
              <a:t>Ч</a:t>
            </a:r>
            <a:r>
              <a:rPr lang="ru-RU" altLang="ko-KR" sz="1400" dirty="0" smtClean="0"/>
              <a:t>истоозерном районе стали популярны и за его пределами.</a:t>
            </a:r>
          </a:p>
          <a:p>
            <a:endParaRPr lang="ru-RU" altLang="ko-KR" sz="1400" dirty="0" smtClean="0"/>
          </a:p>
          <a:p>
            <a:r>
              <a:rPr lang="ru-RU" altLang="ko-KR" sz="1400" dirty="0" smtClean="0"/>
              <a:t>Книговыдача краеведческого фонда увеличилась на 15%.</a:t>
            </a:r>
          </a:p>
          <a:p>
            <a:endParaRPr lang="ru-RU" altLang="ko-KR" sz="1400" dirty="0" smtClean="0"/>
          </a:p>
          <a:p>
            <a:r>
              <a:rPr lang="ru-RU" altLang="ko-KR" sz="1400" dirty="0" smtClean="0"/>
              <a:t>Количество новых читателей увеличилось на 15%.</a:t>
            </a:r>
          </a:p>
          <a:p>
            <a:endParaRPr lang="en-US" altLang="ko-KR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CAAA66-6A3A-41E1-9C41-5B5A1E53AFBC}"/>
              </a:ext>
            </a:extLst>
          </p:cNvPr>
          <p:cNvSpPr txBox="1"/>
          <p:nvPr/>
        </p:nvSpPr>
        <p:spPr>
          <a:xfrm>
            <a:off x="8010013" y="3766227"/>
            <a:ext cx="3685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dirty="0" smtClean="0">
                <a:latin typeface="+mj-lt"/>
              </a:rPr>
              <a:t>Презентация за пределами Чистоозерного района</a:t>
            </a:r>
            <a:endParaRPr lang="en-US" altLang="ko-KR" dirty="0"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EE0E84-5BC9-4EB9-9ADC-5325A04FBEC0}"/>
              </a:ext>
            </a:extLst>
          </p:cNvPr>
          <p:cNvSpPr txBox="1"/>
          <p:nvPr/>
        </p:nvSpPr>
        <p:spPr>
          <a:xfrm>
            <a:off x="8010011" y="4386246"/>
            <a:ext cx="36159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ru-RU" altLang="ko-KR" sz="1400" dirty="0" smtClean="0"/>
              <a:t>В августе 2024 года чай </a:t>
            </a:r>
            <a:r>
              <a:rPr lang="ru-RU" altLang="ko-KR" sz="1400" dirty="0"/>
              <a:t>был презентован на </a:t>
            </a:r>
            <a:r>
              <a:rPr lang="ru-RU" altLang="ko-KR" sz="1400" dirty="0" smtClean="0"/>
              <a:t>традиционной </a:t>
            </a:r>
            <a:r>
              <a:rPr lang="ru-RU" altLang="ko-KR" sz="1400" dirty="0"/>
              <a:t>выездной школе директоров муниципальных библиотек Новосибирской области</a:t>
            </a:r>
            <a:endParaRPr lang="en-US" altLang="ko-KR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76E40A-A29C-42E6-A5A4-DED93DC2AF7A}"/>
              </a:ext>
            </a:extLst>
          </p:cNvPr>
          <p:cNvSpPr txBox="1"/>
          <p:nvPr/>
        </p:nvSpPr>
        <p:spPr>
          <a:xfrm>
            <a:off x="1033494" y="1287735"/>
            <a:ext cx="8237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 smtClean="0">
                <a:latin typeface="+mj-lt"/>
                <a:cs typeface="Arial" panose="020B0604020202020204" pitchFamily="34" charset="0"/>
              </a:rPr>
              <a:t>Опыт реализации</a:t>
            </a:r>
            <a:endParaRPr lang="ko-KR" altLang="en-US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80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0792A0E3-012A-4AF1-BA7E-6BC1E4FD1A13}"/>
              </a:ext>
            </a:extLst>
          </p:cNvPr>
          <p:cNvSpPr/>
          <p:nvPr/>
        </p:nvSpPr>
        <p:spPr>
          <a:xfrm>
            <a:off x="2873829" y="1799771"/>
            <a:ext cx="6444342" cy="3258458"/>
          </a:xfrm>
          <a:prstGeom prst="roundRect">
            <a:avLst>
              <a:gd name="adj" fmla="val 6422"/>
            </a:avLst>
          </a:prstGeom>
          <a:solidFill>
            <a:srgbClr val="FFC000"/>
          </a:solidFill>
          <a:ln>
            <a:noFill/>
          </a:ln>
          <a:effectLst>
            <a:outerShdw dist="292100" dir="2700000" algn="tl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«Центральная модельная библиотека – это место, где можно прочитать книги о родных и знакомых и попить чай со вкусом детства».</a:t>
            </a:r>
            <a:endParaRPr lang="ko-KR" altLang="en-US" sz="2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49EF4-B9DC-4615-A010-3BBB92F9A8EF}"/>
              </a:ext>
            </a:extLst>
          </p:cNvPr>
          <p:cNvSpPr txBox="1"/>
          <p:nvPr/>
        </p:nvSpPr>
        <p:spPr>
          <a:xfrm>
            <a:off x="6472282" y="5344189"/>
            <a:ext cx="296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ru-RU" altLang="ko-KR" sz="1400" dirty="0" smtClean="0"/>
              <a:t>Из книги отзывов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215683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23418" r="-397" b="-412"/>
          <a:stretch/>
        </p:blipFill>
        <p:spPr>
          <a:xfrm>
            <a:off x="1107831" y="1660440"/>
            <a:ext cx="2878356" cy="2880000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11853" r="-397" b="21849"/>
          <a:stretch/>
        </p:blipFill>
        <p:spPr>
          <a:xfrm>
            <a:off x="4611051" y="1660440"/>
            <a:ext cx="2878356" cy="2880000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b="31755"/>
          <a:stretch/>
        </p:blipFill>
        <p:spPr>
          <a:xfrm>
            <a:off x="8114271" y="1660440"/>
            <a:ext cx="2877918" cy="2880000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E2868D-B29B-492D-AE2A-078EFBD8E7FE}"/>
              </a:ext>
            </a:extLst>
          </p:cNvPr>
          <p:cNvSpPr txBox="1"/>
          <p:nvPr/>
        </p:nvSpPr>
        <p:spPr>
          <a:xfrm>
            <a:off x="2191657" y="728405"/>
            <a:ext cx="7808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200" dirty="0" smtClean="0">
                <a:latin typeface="+mj-lt"/>
                <a:cs typeface="Arial" panose="020B0604020202020204" pitchFamily="34" charset="0"/>
              </a:rPr>
              <a:t>Авторы</a:t>
            </a:r>
            <a:r>
              <a:rPr lang="ru-RU" altLang="ko-KR" sz="3200" dirty="0" smtClean="0">
                <a:latin typeface="+mj-lt"/>
                <a:cs typeface="Arial" panose="020B0604020202020204" pitchFamily="34" charset="0"/>
              </a:rPr>
              <a:t> проекта</a:t>
            </a:r>
            <a:endParaRPr lang="ko-KR" alt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288C1DF-D556-43E5-81E8-24287F0A007D}"/>
              </a:ext>
            </a:extLst>
          </p:cNvPr>
          <p:cNvSpPr/>
          <p:nvPr/>
        </p:nvSpPr>
        <p:spPr>
          <a:xfrm>
            <a:off x="1450251" y="4690793"/>
            <a:ext cx="2193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dirty="0" smtClean="0">
                <a:latin typeface="+mj-lt"/>
              </a:rPr>
              <a:t>Алена Тюрина</a:t>
            </a:r>
            <a:endParaRPr lang="en-US" altLang="ko-KR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DFAB63-045D-492E-8ABD-C20A2AFBC719}"/>
              </a:ext>
            </a:extLst>
          </p:cNvPr>
          <p:cNvSpPr txBox="1"/>
          <p:nvPr/>
        </p:nvSpPr>
        <p:spPr>
          <a:xfrm>
            <a:off x="1343434" y="5056589"/>
            <a:ext cx="2407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ru-RU" altLang="ko-KR" sz="1400" dirty="0" smtClean="0">
                <a:solidFill>
                  <a:schemeClr val="tx1"/>
                </a:solidFill>
              </a:rPr>
              <a:t>Директор МКУК «ЦБС Чистоозерного района»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26C5273-664F-4FD9-BCC2-13A35F56538F}"/>
              </a:ext>
            </a:extLst>
          </p:cNvPr>
          <p:cNvSpPr/>
          <p:nvPr/>
        </p:nvSpPr>
        <p:spPr>
          <a:xfrm>
            <a:off x="8033809" y="4690793"/>
            <a:ext cx="3038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dirty="0" smtClean="0">
                <a:latin typeface="+mj-lt"/>
              </a:rPr>
              <a:t>Кристина </a:t>
            </a:r>
            <a:r>
              <a:rPr lang="ru-RU" altLang="ko-KR" dirty="0" err="1" smtClean="0">
                <a:latin typeface="+mj-lt"/>
              </a:rPr>
              <a:t>Тыртышная</a:t>
            </a:r>
            <a:endParaRPr lang="en-US" altLang="ko-KR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FAF0A4-EE5D-46BD-8763-CAEA615AEC2B}"/>
              </a:ext>
            </a:extLst>
          </p:cNvPr>
          <p:cNvSpPr txBox="1"/>
          <p:nvPr/>
        </p:nvSpPr>
        <p:spPr>
          <a:xfrm>
            <a:off x="8456472" y="5056589"/>
            <a:ext cx="2193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ru-RU" altLang="ko-KR" sz="1400" dirty="0" smtClean="0">
                <a:solidFill>
                  <a:schemeClr val="tx1"/>
                </a:solidFill>
              </a:rPr>
              <a:t>Ведущий методист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BBC1F967-3FF1-4B02-B1F0-36FB9335AA30}"/>
              </a:ext>
            </a:extLst>
          </p:cNvPr>
          <p:cNvSpPr/>
          <p:nvPr/>
        </p:nvSpPr>
        <p:spPr>
          <a:xfrm>
            <a:off x="4999242" y="4690793"/>
            <a:ext cx="2193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dirty="0" smtClean="0">
                <a:latin typeface="+mj-lt"/>
              </a:rPr>
              <a:t>Анна </a:t>
            </a:r>
            <a:r>
              <a:rPr lang="ru-RU" altLang="ko-KR" dirty="0" err="1" smtClean="0">
                <a:latin typeface="+mj-lt"/>
              </a:rPr>
              <a:t>Регула</a:t>
            </a:r>
            <a:endParaRPr lang="en-US" altLang="ko-KR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50D1C6-7165-40BE-9A69-A6E2F1B10CC6}"/>
              </a:ext>
            </a:extLst>
          </p:cNvPr>
          <p:cNvSpPr txBox="1"/>
          <p:nvPr/>
        </p:nvSpPr>
        <p:spPr>
          <a:xfrm>
            <a:off x="4659036" y="5056589"/>
            <a:ext cx="287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ru-RU" altLang="ko-KR" sz="1400" dirty="0" smtClean="0">
                <a:solidFill>
                  <a:schemeClr val="tx1"/>
                </a:solidFill>
              </a:rPr>
              <a:t>Начальник методико-библиографического отдела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85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4" y="1164771"/>
            <a:ext cx="807720" cy="8077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EB2D05-E5CC-4520-A0F0-AE62500539C6}"/>
              </a:ext>
            </a:extLst>
          </p:cNvPr>
          <p:cNvSpPr txBox="1"/>
          <p:nvPr/>
        </p:nvSpPr>
        <p:spPr>
          <a:xfrm>
            <a:off x="1987991" y="259866"/>
            <a:ext cx="506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 smtClean="0">
                <a:latin typeface="+mj-lt"/>
                <a:cs typeface="Arial" panose="020B0604020202020204" pitchFamily="34" charset="0"/>
              </a:rPr>
              <a:t>Контактная информация</a:t>
            </a:r>
            <a:endParaRPr lang="ko-KR" alt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9AB95-D452-4B7A-AA43-FC44C54C666C}"/>
              </a:ext>
            </a:extLst>
          </p:cNvPr>
          <p:cNvSpPr txBox="1"/>
          <p:nvPr/>
        </p:nvSpPr>
        <p:spPr>
          <a:xfrm>
            <a:off x="1695333" y="1091577"/>
            <a:ext cx="6000037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altLang="ko-KR" sz="1400" dirty="0"/>
              <a:t>Муниципальное казенное учреждение культуры «Централизованная библиотечная система Чистоозерного района» структурное подразделение Центральная модельная библиотека.</a:t>
            </a:r>
            <a:endParaRPr lang="ru-RU" altLang="ko-KR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95F1D2-0A80-4BCF-AFC7-8A8ED56F4E20}"/>
              </a:ext>
            </a:extLst>
          </p:cNvPr>
          <p:cNvSpPr txBox="1"/>
          <p:nvPr/>
        </p:nvSpPr>
        <p:spPr>
          <a:xfrm>
            <a:off x="1695333" y="2161784"/>
            <a:ext cx="5846289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altLang="ko-KR" sz="1400" dirty="0"/>
              <a:t>632720, Россия, Новосибирская область, </a:t>
            </a:r>
            <a:r>
              <a:rPr lang="ru-RU" altLang="ko-KR" sz="1400" dirty="0" err="1"/>
              <a:t>Чистоозерный</a:t>
            </a:r>
            <a:r>
              <a:rPr lang="ru-RU" altLang="ko-KR" sz="1400" dirty="0"/>
              <a:t> район, рабочий поселок Чистоозерное, ул. Победы, д. 6</a:t>
            </a:r>
            <a:endParaRPr lang="ru-RU" altLang="ko-KR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8A9F3C-AF67-43C4-97BF-109B552348DD}"/>
              </a:ext>
            </a:extLst>
          </p:cNvPr>
          <p:cNvSpPr txBox="1"/>
          <p:nvPr/>
        </p:nvSpPr>
        <p:spPr>
          <a:xfrm>
            <a:off x="1679444" y="2902937"/>
            <a:ext cx="4339706" cy="30777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altLang="ko-KR" sz="1400" dirty="0" smtClean="0"/>
              <a:t>Директор: Тюрина Алена Владимировна</a:t>
            </a:r>
            <a:endParaRPr lang="ko-KR" altLang="en-US" sz="1400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0" r="28700"/>
          <a:stretch>
            <a:fillRect/>
          </a:stretch>
        </p:blipFill>
        <p:spPr/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A189E119-2E0A-4CE6-A2FD-BB66FE0C45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88" y="5966027"/>
            <a:ext cx="1950212" cy="891973"/>
          </a:xfrm>
          <a:prstGeom prst="rect">
            <a:avLst/>
          </a:prstGeom>
        </p:spPr>
      </p:pic>
      <p:pic>
        <p:nvPicPr>
          <p:cNvPr id="48" name="그래픽 47">
            <a:extLst>
              <a:ext uri="{FF2B5EF4-FFF2-40B4-BE49-F238E27FC236}">
                <a16:creationId xmlns:a16="http://schemas.microsoft.com/office/drawing/2014/main" id="{C481DC59-0930-4D1F-87DA-52F1D16D6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 flipV="1">
            <a:off x="11161738" y="5846655"/>
            <a:ext cx="879110" cy="204877"/>
          </a:xfrm>
          <a:prstGeom prst="rect">
            <a:avLst/>
          </a:prstGeom>
        </p:spPr>
      </p:pic>
      <p:grpSp>
        <p:nvGrpSpPr>
          <p:cNvPr id="49" name="그룹 48">
            <a:extLst>
              <a:ext uri="{FF2B5EF4-FFF2-40B4-BE49-F238E27FC236}">
                <a16:creationId xmlns:a16="http://schemas.microsoft.com/office/drawing/2014/main" id="{C4FA9365-0823-46A6-877C-279608019E17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11553992" y="223866"/>
            <a:ext cx="387000" cy="36000"/>
            <a:chOff x="4700588" y="5433500"/>
            <a:chExt cx="955675" cy="88900"/>
          </a:xfrm>
        </p:grpSpPr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B51DC40D-1FBA-470D-8763-102D05399124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B1ACE7CB-90D6-4D1B-8F73-513F2A451732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1F651C71-D742-4B4D-8FD1-ED5DD6D616DA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11367725" y="393199"/>
            <a:ext cx="387000" cy="36000"/>
            <a:chOff x="4700588" y="5433500"/>
            <a:chExt cx="955675" cy="88900"/>
          </a:xfrm>
        </p:grpSpPr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id="{4B879E08-26E0-41E6-BF62-F9898EF59DAF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9403F218-E792-492B-92ED-898D9DCEFB2B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53" y="2200957"/>
            <a:ext cx="444873" cy="44487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75" y="2875797"/>
            <a:ext cx="315185" cy="31518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A95F1D2-0A80-4BCF-AFC7-8A8ED56F4E20}"/>
              </a:ext>
            </a:extLst>
          </p:cNvPr>
          <p:cNvSpPr txBox="1"/>
          <p:nvPr/>
        </p:nvSpPr>
        <p:spPr>
          <a:xfrm>
            <a:off x="1645921" y="3985300"/>
            <a:ext cx="5846289" cy="30777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ko-KR" sz="1400" dirty="0" smtClean="0">
                <a:hlinkClick r:id="rId9"/>
              </a:rPr>
              <a:t>chistbib@gmail.ru</a:t>
            </a:r>
            <a:r>
              <a:rPr lang="ru-RU" altLang="ko-KR" sz="1400" dirty="0" smtClean="0"/>
              <a:t> </a:t>
            </a:r>
            <a:endParaRPr lang="ru-RU" altLang="ko-KR" sz="1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A95F1D2-0A80-4BCF-AFC7-8A8ED56F4E20}"/>
              </a:ext>
            </a:extLst>
          </p:cNvPr>
          <p:cNvSpPr txBox="1"/>
          <p:nvPr/>
        </p:nvSpPr>
        <p:spPr>
          <a:xfrm>
            <a:off x="1679444" y="3437014"/>
            <a:ext cx="5846289" cy="30777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altLang="ko-KR" sz="1400" dirty="0"/>
              <a:t>8(383)68 97-799</a:t>
            </a:r>
          </a:p>
        </p:txBody>
      </p:sp>
      <p:pic>
        <p:nvPicPr>
          <p:cNvPr id="61" name="Google Shape;447;g15a35e3eda8_0_34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37777" y="3420949"/>
            <a:ext cx="348510" cy="348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446;g15a35e3eda8_0_34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4253" y="3999426"/>
            <a:ext cx="395557" cy="279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12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120" y="1280160"/>
            <a:ext cx="5693819" cy="43621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EB2D05-E5CC-4520-A0F0-AE62500539C6}"/>
              </a:ext>
            </a:extLst>
          </p:cNvPr>
          <p:cNvSpPr txBox="1"/>
          <p:nvPr/>
        </p:nvSpPr>
        <p:spPr>
          <a:xfrm>
            <a:off x="1257862" y="967095"/>
            <a:ext cx="456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 smtClean="0">
                <a:latin typeface="+mj-lt"/>
                <a:cs typeface="Arial" panose="020B0604020202020204" pitchFamily="34" charset="0"/>
              </a:rPr>
              <a:t>Замысел проекта</a:t>
            </a:r>
            <a:endParaRPr lang="ko-KR" altLang="en-US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53546804-8A5C-4204-BF43-31333C950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400000">
            <a:off x="11291155" y="4699436"/>
            <a:ext cx="1063118" cy="385458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A07F97C7-16ED-451D-9F6D-72220AB8A8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18574" r="16703"/>
          <a:stretch/>
        </p:blipFill>
        <p:spPr>
          <a:xfrm>
            <a:off x="11538515" y="0"/>
            <a:ext cx="653485" cy="639732"/>
          </a:xfrm>
          <a:prstGeom prst="rect">
            <a:avLst/>
          </a:prstGeom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E91C5192-2C0B-407A-A69B-3B5F87D0BDEF}"/>
              </a:ext>
            </a:extLst>
          </p:cNvPr>
          <p:cNvSpPr/>
          <p:nvPr/>
        </p:nvSpPr>
        <p:spPr>
          <a:xfrm>
            <a:off x="1342922" y="1736651"/>
            <a:ext cx="1933131" cy="132846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ko-KR" dirty="0" smtClean="0">
                <a:solidFill>
                  <a:schemeClr val="bg1"/>
                </a:solidFill>
                <a:latin typeface="+mj-lt"/>
              </a:rPr>
              <a:t>Яркая упаковка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E93E9B87-3234-4CCF-9843-6E687F0FA1BB}"/>
              </a:ext>
            </a:extLst>
          </p:cNvPr>
          <p:cNvSpPr/>
          <p:nvPr/>
        </p:nvSpPr>
        <p:spPr>
          <a:xfrm>
            <a:off x="3276053" y="1736651"/>
            <a:ext cx="340715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08000" rIns="180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400" dirty="0" smtClean="0">
                <a:solidFill>
                  <a:schemeClr val="tx1"/>
                </a:solidFill>
              </a:rPr>
              <a:t>Приятная на ощупь, прочная, оригинальной формы.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B1C218D7-6F8F-4253-9B2F-E1AD1928CEDF}"/>
              </a:ext>
            </a:extLst>
          </p:cNvPr>
          <p:cNvSpPr/>
          <p:nvPr/>
        </p:nvSpPr>
        <p:spPr>
          <a:xfrm>
            <a:off x="1342922" y="3311451"/>
            <a:ext cx="1933131" cy="13284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ko-KR" dirty="0" smtClean="0">
                <a:solidFill>
                  <a:schemeClr val="bg1"/>
                </a:solidFill>
                <a:latin typeface="+mj-lt"/>
              </a:rPr>
              <a:t>Простое  название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758E69E9-B6E4-4C6A-B701-8D855AAAD741}"/>
              </a:ext>
            </a:extLst>
          </p:cNvPr>
          <p:cNvSpPr/>
          <p:nvPr/>
        </p:nvSpPr>
        <p:spPr>
          <a:xfrm>
            <a:off x="3276053" y="3311451"/>
            <a:ext cx="340715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08000" rIns="180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400" dirty="0" smtClean="0">
                <a:solidFill>
                  <a:schemeClr val="bg1">
                    <a:lumMod val="50000"/>
                  </a:schemeClr>
                </a:solidFill>
              </a:rPr>
              <a:t>Напоминает каждому о доме, о месте, где было хорошо.</a:t>
            </a:r>
            <a:endParaRPr lang="en-US" altLang="ko-K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5DA48618-6480-4A55-93BB-6EDF803D4E12}"/>
              </a:ext>
            </a:extLst>
          </p:cNvPr>
          <p:cNvSpPr/>
          <p:nvPr/>
        </p:nvSpPr>
        <p:spPr>
          <a:xfrm>
            <a:off x="1342922" y="4886251"/>
            <a:ext cx="1933131" cy="13284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ko-KR" dirty="0" smtClean="0">
                <a:solidFill>
                  <a:schemeClr val="bg1"/>
                </a:solidFill>
                <a:latin typeface="+mj-lt"/>
              </a:rPr>
              <a:t>Призыв 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5B11F4D4-314C-455B-A56D-ADBA8C574F20}"/>
              </a:ext>
            </a:extLst>
          </p:cNvPr>
          <p:cNvSpPr/>
          <p:nvPr/>
        </p:nvSpPr>
        <p:spPr>
          <a:xfrm>
            <a:off x="3276053" y="4886251"/>
            <a:ext cx="340715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08000" rIns="180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400" dirty="0" smtClean="0">
                <a:solidFill>
                  <a:schemeClr val="bg1">
                    <a:lumMod val="50000"/>
                  </a:schemeClr>
                </a:solidFill>
              </a:rPr>
              <a:t>Цитаты о родном крае; призыв пить настоящий «родной» чай и читать книгу о малой родине.</a:t>
            </a:r>
            <a:endParaRPr lang="en-US" altLang="ko-K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812ECCF-B077-4C36-BEEE-8D0072F66B6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0066868" y="5360388"/>
            <a:ext cx="2125132" cy="14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93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r="20075" b="73587"/>
          <a:stretch/>
        </p:blipFill>
        <p:spPr>
          <a:xfrm>
            <a:off x="7003147" y="1033333"/>
            <a:ext cx="4940487" cy="23677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3" r="3572" b="72825"/>
          <a:stretch/>
        </p:blipFill>
        <p:spPr>
          <a:xfrm>
            <a:off x="7003148" y="3511542"/>
            <a:ext cx="4940486" cy="243609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EB2D05-E5CC-4520-A0F0-AE62500539C6}"/>
              </a:ext>
            </a:extLst>
          </p:cNvPr>
          <p:cNvSpPr txBox="1"/>
          <p:nvPr/>
        </p:nvSpPr>
        <p:spPr>
          <a:xfrm>
            <a:off x="1257862" y="967095"/>
            <a:ext cx="456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 smtClean="0">
                <a:latin typeface="+mj-lt"/>
                <a:cs typeface="Arial" panose="020B0604020202020204" pitchFamily="34" charset="0"/>
              </a:rPr>
              <a:t>Замысел проекта</a:t>
            </a:r>
            <a:endParaRPr lang="ko-KR" altLang="en-US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53546804-8A5C-4204-BF43-31333C950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5400000">
            <a:off x="11291155" y="4699436"/>
            <a:ext cx="1063118" cy="385458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A07F97C7-16ED-451D-9F6D-72220AB8A8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8574" r="16703"/>
          <a:stretch/>
        </p:blipFill>
        <p:spPr>
          <a:xfrm>
            <a:off x="11538515" y="0"/>
            <a:ext cx="653485" cy="639732"/>
          </a:xfrm>
          <a:prstGeom prst="rect">
            <a:avLst/>
          </a:prstGeom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E91C5192-2C0B-407A-A69B-3B5F87D0BDEF}"/>
              </a:ext>
            </a:extLst>
          </p:cNvPr>
          <p:cNvSpPr/>
          <p:nvPr/>
        </p:nvSpPr>
        <p:spPr>
          <a:xfrm>
            <a:off x="1342922" y="1736651"/>
            <a:ext cx="1933131" cy="132846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ko-KR" dirty="0" smtClean="0">
                <a:solidFill>
                  <a:schemeClr val="bg1"/>
                </a:solidFill>
                <a:latin typeface="+mj-lt"/>
              </a:rPr>
              <a:t>Мини-книжки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E93E9B87-3234-4CCF-9843-6E687F0FA1BB}"/>
              </a:ext>
            </a:extLst>
          </p:cNvPr>
          <p:cNvSpPr/>
          <p:nvPr/>
        </p:nvSpPr>
        <p:spPr>
          <a:xfrm>
            <a:off x="3276053" y="1736651"/>
            <a:ext cx="340715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08000" rIns="180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400" dirty="0" smtClean="0">
                <a:solidFill>
                  <a:schemeClr val="tx1"/>
                </a:solidFill>
              </a:rPr>
              <a:t>Внутри каждой коробочки набор мини-книжек. Каждая несет информацию об одной из краеведческих книг.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B1C218D7-6F8F-4253-9B2F-E1AD1928CEDF}"/>
              </a:ext>
            </a:extLst>
          </p:cNvPr>
          <p:cNvSpPr/>
          <p:nvPr/>
        </p:nvSpPr>
        <p:spPr>
          <a:xfrm>
            <a:off x="1342922" y="3311451"/>
            <a:ext cx="1933131" cy="13284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ko-KR" dirty="0" smtClean="0">
                <a:solidFill>
                  <a:schemeClr val="bg1"/>
                </a:solidFill>
                <a:latin typeface="+mj-lt"/>
              </a:rPr>
              <a:t>Описание 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758E69E9-B6E4-4C6A-B701-8D855AAAD741}"/>
              </a:ext>
            </a:extLst>
          </p:cNvPr>
          <p:cNvSpPr/>
          <p:nvPr/>
        </p:nvSpPr>
        <p:spPr>
          <a:xfrm>
            <a:off x="3276053" y="3311451"/>
            <a:ext cx="340715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08000" rIns="180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400" dirty="0" smtClean="0">
                <a:solidFill>
                  <a:schemeClr val="bg1">
                    <a:lumMod val="50000"/>
                  </a:schemeClr>
                </a:solidFill>
              </a:rPr>
              <a:t>Внутри такой книжицы библиографическое описание краеведческой книги.</a:t>
            </a:r>
            <a:endParaRPr lang="en-US" altLang="ko-K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5DA48618-6480-4A55-93BB-6EDF803D4E12}"/>
              </a:ext>
            </a:extLst>
          </p:cNvPr>
          <p:cNvSpPr/>
          <p:nvPr/>
        </p:nvSpPr>
        <p:spPr>
          <a:xfrm>
            <a:off x="1342922" y="4886251"/>
            <a:ext cx="1933131" cy="13284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+mj-lt"/>
              </a:rPr>
              <a:t>QR</a:t>
            </a:r>
            <a:r>
              <a:rPr lang="ru-RU" altLang="ko-KR" dirty="0" smtClean="0">
                <a:solidFill>
                  <a:schemeClr val="bg1"/>
                </a:solidFill>
                <a:latin typeface="+mj-lt"/>
              </a:rPr>
              <a:t>-код 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5B11F4D4-314C-455B-A56D-ADBA8C574F20}"/>
              </a:ext>
            </a:extLst>
          </p:cNvPr>
          <p:cNvSpPr/>
          <p:nvPr/>
        </p:nvSpPr>
        <p:spPr>
          <a:xfrm>
            <a:off x="3276053" y="4886251"/>
            <a:ext cx="340715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08000" rIns="180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400" dirty="0" smtClean="0">
                <a:solidFill>
                  <a:schemeClr val="bg1">
                    <a:lumMod val="50000"/>
                  </a:schemeClr>
                </a:solidFill>
              </a:rPr>
              <a:t>Каждую книгу также можно прочесть в электронном виде на сайте библиотеки.</a:t>
            </a:r>
            <a:endParaRPr lang="en-US" altLang="ko-K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812ECCF-B077-4C36-BEEE-8D0072F66B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0715268" y="5817326"/>
            <a:ext cx="1476731" cy="10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78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8" r="14256" b="27745"/>
          <a:stretch/>
        </p:blipFill>
        <p:spPr>
          <a:xfrm rot="5400000">
            <a:off x="6399005" y="1849624"/>
            <a:ext cx="6036234" cy="36164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EB2D05-E5CC-4520-A0F0-AE62500539C6}"/>
              </a:ext>
            </a:extLst>
          </p:cNvPr>
          <p:cNvSpPr txBox="1"/>
          <p:nvPr/>
        </p:nvSpPr>
        <p:spPr>
          <a:xfrm>
            <a:off x="1257862" y="967095"/>
            <a:ext cx="456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 smtClean="0">
                <a:latin typeface="+mj-lt"/>
                <a:cs typeface="Arial" panose="020B0604020202020204" pitchFamily="34" charset="0"/>
              </a:rPr>
              <a:t>Замысел проекта</a:t>
            </a:r>
            <a:endParaRPr lang="ko-KR" altLang="en-US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53546804-8A5C-4204-BF43-31333C950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400000">
            <a:off x="11291155" y="4699436"/>
            <a:ext cx="1063118" cy="385458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A07F97C7-16ED-451D-9F6D-72220AB8A8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18574" r="16703"/>
          <a:stretch/>
        </p:blipFill>
        <p:spPr>
          <a:xfrm>
            <a:off x="11538515" y="0"/>
            <a:ext cx="653485" cy="639732"/>
          </a:xfrm>
          <a:prstGeom prst="rect">
            <a:avLst/>
          </a:prstGeom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E91C5192-2C0B-407A-A69B-3B5F87D0BDEF}"/>
              </a:ext>
            </a:extLst>
          </p:cNvPr>
          <p:cNvSpPr/>
          <p:nvPr/>
        </p:nvSpPr>
        <p:spPr>
          <a:xfrm>
            <a:off x="1342922" y="1736651"/>
            <a:ext cx="1933131" cy="132846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ko-KR" dirty="0" err="1" smtClean="0">
                <a:solidFill>
                  <a:schemeClr val="bg1"/>
                </a:solidFill>
                <a:latin typeface="+mj-lt"/>
              </a:rPr>
              <a:t>Индиви</a:t>
            </a:r>
            <a:r>
              <a:rPr lang="ru-RU" altLang="ko-KR" dirty="0" smtClean="0">
                <a:solidFill>
                  <a:schemeClr val="bg1"/>
                </a:solidFill>
                <a:latin typeface="+mj-lt"/>
              </a:rPr>
              <a:t>-дуальный пакетик 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E93E9B87-3234-4CCF-9843-6E687F0FA1BB}"/>
              </a:ext>
            </a:extLst>
          </p:cNvPr>
          <p:cNvSpPr/>
          <p:nvPr/>
        </p:nvSpPr>
        <p:spPr>
          <a:xfrm>
            <a:off x="3276053" y="1736651"/>
            <a:ext cx="340715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08000" rIns="180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400" dirty="0" smtClean="0">
                <a:solidFill>
                  <a:schemeClr val="tx1"/>
                </a:solidFill>
              </a:rPr>
              <a:t>В каждой мини-книжке находится индивидуальный пакетик с ароматным чаем.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B1C218D7-6F8F-4253-9B2F-E1AD1928CEDF}"/>
              </a:ext>
            </a:extLst>
          </p:cNvPr>
          <p:cNvSpPr/>
          <p:nvPr/>
        </p:nvSpPr>
        <p:spPr>
          <a:xfrm>
            <a:off x="1342922" y="3311451"/>
            <a:ext cx="1933131" cy="13284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ko-KR" dirty="0" smtClean="0">
                <a:solidFill>
                  <a:schemeClr val="bg1"/>
                </a:solidFill>
                <a:latin typeface="+mj-lt"/>
              </a:rPr>
              <a:t>Состав  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758E69E9-B6E4-4C6A-B701-8D855AAAD741}"/>
              </a:ext>
            </a:extLst>
          </p:cNvPr>
          <p:cNvSpPr/>
          <p:nvPr/>
        </p:nvSpPr>
        <p:spPr>
          <a:xfrm>
            <a:off x="3276053" y="3311451"/>
            <a:ext cx="340715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08000" rIns="180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400" dirty="0" smtClean="0">
                <a:solidFill>
                  <a:schemeClr val="bg1">
                    <a:lumMod val="50000"/>
                  </a:schemeClr>
                </a:solidFill>
              </a:rPr>
              <a:t>Иван-чай, чабрец, шиповник, малина лист, смородина лист, мята (мелисса). </a:t>
            </a:r>
            <a:endParaRPr lang="en-US" altLang="ko-K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5DA48618-6480-4A55-93BB-6EDF803D4E12}"/>
              </a:ext>
            </a:extLst>
          </p:cNvPr>
          <p:cNvSpPr/>
          <p:nvPr/>
        </p:nvSpPr>
        <p:spPr>
          <a:xfrm>
            <a:off x="1342922" y="4886251"/>
            <a:ext cx="1933131" cy="13284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" rIns="18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ko-KR" dirty="0" smtClean="0">
                <a:solidFill>
                  <a:schemeClr val="bg1"/>
                </a:solidFill>
                <a:latin typeface="+mj-lt"/>
              </a:rPr>
              <a:t>География 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5B11F4D4-314C-455B-A56D-ADBA8C574F20}"/>
              </a:ext>
            </a:extLst>
          </p:cNvPr>
          <p:cNvSpPr/>
          <p:nvPr/>
        </p:nvSpPr>
        <p:spPr>
          <a:xfrm>
            <a:off x="3276053" y="4886251"/>
            <a:ext cx="3407152" cy="1328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08000" rIns="180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400" dirty="0" smtClean="0">
                <a:solidFill>
                  <a:schemeClr val="bg1">
                    <a:lumMod val="50000"/>
                  </a:schemeClr>
                </a:solidFill>
              </a:rPr>
              <a:t>Чай собран на территории Чистоозерного района.</a:t>
            </a:r>
            <a:endParaRPr lang="en-US" altLang="ko-K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812ECCF-B077-4C36-BEEE-8D0072F66B6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0189030" y="5446478"/>
            <a:ext cx="2002970" cy="141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49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4" r="13286" b="25764"/>
          <a:stretch/>
        </p:blipFill>
        <p:spPr>
          <a:xfrm>
            <a:off x="809897" y="2404"/>
            <a:ext cx="10572206" cy="4432300"/>
          </a:xfr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03AFB1F-F097-46D4-80D7-92193839C1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2"/>
            <a:ext cx="1590848" cy="1121094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D26BB8BC-9F6D-4293-A666-F7F045F44F08}"/>
              </a:ext>
            </a:extLst>
          </p:cNvPr>
          <p:cNvGrpSpPr>
            <a:grpSpLocks noChangeAspect="1"/>
          </p:cNvGrpSpPr>
          <p:nvPr/>
        </p:nvGrpSpPr>
        <p:grpSpPr>
          <a:xfrm>
            <a:off x="785836" y="891973"/>
            <a:ext cx="387000" cy="36000"/>
            <a:chOff x="4700588" y="5433500"/>
            <a:chExt cx="955675" cy="88900"/>
          </a:xfrm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FFB02EAC-D9D7-4B5F-B7D5-EDDCDB43BEC3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BAF5BA25-BD71-4C82-A2C9-F36D3F02E58E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B7EDE7B6-AE24-48B4-845D-C88E8F36CCE4}"/>
              </a:ext>
            </a:extLst>
          </p:cNvPr>
          <p:cNvGrpSpPr>
            <a:grpSpLocks noChangeAspect="1"/>
          </p:cNvGrpSpPr>
          <p:nvPr/>
        </p:nvGrpSpPr>
        <p:grpSpPr>
          <a:xfrm>
            <a:off x="1497036" y="468640"/>
            <a:ext cx="387000" cy="36000"/>
            <a:chOff x="4700588" y="5433500"/>
            <a:chExt cx="955675" cy="88900"/>
          </a:xfrm>
        </p:grpSpPr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50832B18-2AB2-4EA4-A174-6189E14E85D8}"/>
                </a:ext>
              </a:extLst>
            </p:cNvPr>
            <p:cNvSpPr/>
            <p:nvPr userDrawn="1"/>
          </p:nvSpPr>
          <p:spPr>
            <a:xfrm rot="5400000">
              <a:off x="5052219" y="5081869"/>
              <a:ext cx="88900" cy="79216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70339"/>
                </a:solidFill>
                <a:latin typeface="+mj-lt"/>
              </a:endParaRPr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7D2C8727-CD89-4AF1-8A8D-1A2A0B2CE7A2}"/>
                </a:ext>
              </a:extLst>
            </p:cNvPr>
            <p:cNvSpPr/>
            <p:nvPr userDrawn="1"/>
          </p:nvSpPr>
          <p:spPr>
            <a:xfrm>
              <a:off x="5567363" y="5433500"/>
              <a:ext cx="88900" cy="88900"/>
            </a:xfrm>
            <a:prstGeom prst="ellipse">
              <a:avLst/>
            </a:pr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88E1BCCC-F32D-4544-8B1E-CB0C01DE782B}"/>
              </a:ext>
            </a:extLst>
          </p:cNvPr>
          <p:cNvSpPr/>
          <p:nvPr/>
        </p:nvSpPr>
        <p:spPr>
          <a:xfrm>
            <a:off x="1092200" y="3866606"/>
            <a:ext cx="10007600" cy="2991394"/>
          </a:xfrm>
          <a:custGeom>
            <a:avLst/>
            <a:gdLst>
              <a:gd name="connsiteX0" fmla="*/ 390170 w 10007600"/>
              <a:gd name="connsiteY0" fmla="*/ 0 h 3822701"/>
              <a:gd name="connsiteX1" fmla="*/ 9617430 w 10007600"/>
              <a:gd name="connsiteY1" fmla="*/ 0 h 3822701"/>
              <a:gd name="connsiteX2" fmla="*/ 10007600 w 10007600"/>
              <a:gd name="connsiteY2" fmla="*/ 390170 h 3822701"/>
              <a:gd name="connsiteX3" fmla="*/ 10007600 w 10007600"/>
              <a:gd name="connsiteY3" fmla="*/ 3822701 h 3822701"/>
              <a:gd name="connsiteX4" fmla="*/ 0 w 10007600"/>
              <a:gd name="connsiteY4" fmla="*/ 3822701 h 3822701"/>
              <a:gd name="connsiteX5" fmla="*/ 0 w 10007600"/>
              <a:gd name="connsiteY5" fmla="*/ 390170 h 3822701"/>
              <a:gd name="connsiteX6" fmla="*/ 390170 w 10007600"/>
              <a:gd name="connsiteY6" fmla="*/ 0 h 382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7600" h="3822701">
                <a:moveTo>
                  <a:pt x="390170" y="0"/>
                </a:moveTo>
                <a:lnTo>
                  <a:pt x="9617430" y="0"/>
                </a:lnTo>
                <a:cubicBezTo>
                  <a:pt x="9832915" y="0"/>
                  <a:pt x="10007600" y="174685"/>
                  <a:pt x="10007600" y="390170"/>
                </a:cubicBezTo>
                <a:lnTo>
                  <a:pt x="10007600" y="3822701"/>
                </a:lnTo>
                <a:lnTo>
                  <a:pt x="0" y="3822701"/>
                </a:lnTo>
                <a:lnTo>
                  <a:pt x="0" y="390170"/>
                </a:lnTo>
                <a:cubicBezTo>
                  <a:pt x="0" y="174685"/>
                  <a:pt x="174685" y="0"/>
                  <a:pt x="390170" y="0"/>
                </a:cubicBezTo>
                <a:close/>
              </a:path>
            </a:pathLst>
          </a:custGeom>
          <a:solidFill>
            <a:srgbClr val="FFFAE2"/>
          </a:solidFill>
          <a:ln w="9525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algn="l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55C2DC-F474-402C-8D1E-E8CA5420AE0A}"/>
              </a:ext>
            </a:extLst>
          </p:cNvPr>
          <p:cNvSpPr txBox="1"/>
          <p:nvPr/>
        </p:nvSpPr>
        <p:spPr>
          <a:xfrm>
            <a:off x="4192049" y="4384129"/>
            <a:ext cx="6451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1200" dirty="0" smtClean="0"/>
              <a:t>Все ингредиенты чая собраны, высушены и расфасованы заботливыми руками библиотекарей Центральной модельной библиотеки.</a:t>
            </a:r>
            <a:endParaRPr lang="ko-KR" altLang="en-US" sz="12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4CA6815-768A-43B4-88B1-A060B2874BE9}"/>
              </a:ext>
            </a:extLst>
          </p:cNvPr>
          <p:cNvSpPr/>
          <p:nvPr/>
        </p:nvSpPr>
        <p:spPr>
          <a:xfrm>
            <a:off x="4192049" y="4045568"/>
            <a:ext cx="4082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01. </a:t>
            </a:r>
            <a:r>
              <a:rPr lang="ru-RU" altLang="ko-KR" dirty="0" smtClean="0"/>
              <a:t>Ручная сборка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A9D28B-EEB7-460B-9BD4-D2F16E6332F8}"/>
              </a:ext>
            </a:extLst>
          </p:cNvPr>
          <p:cNvSpPr txBox="1"/>
          <p:nvPr/>
        </p:nvSpPr>
        <p:spPr>
          <a:xfrm>
            <a:off x="4192049" y="5292292"/>
            <a:ext cx="6451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1200" dirty="0" smtClean="0"/>
              <a:t>Только настоящие, «живые» травы, которые произрастают в Чистоозерном районе.</a:t>
            </a:r>
            <a:endParaRPr lang="ko-KR" altLang="en-US" sz="1200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F53841F-D4D0-4391-8E43-17020C83180C}"/>
              </a:ext>
            </a:extLst>
          </p:cNvPr>
          <p:cNvSpPr/>
          <p:nvPr/>
        </p:nvSpPr>
        <p:spPr>
          <a:xfrm>
            <a:off x="4192049" y="4953731"/>
            <a:ext cx="4082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02. </a:t>
            </a:r>
            <a:r>
              <a:rPr lang="ru-RU" altLang="ko-KR" dirty="0" smtClean="0"/>
              <a:t>Состав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7E3CA7-F949-4F7D-851E-B60806A0A268}"/>
              </a:ext>
            </a:extLst>
          </p:cNvPr>
          <p:cNvSpPr txBox="1"/>
          <p:nvPr/>
        </p:nvSpPr>
        <p:spPr>
          <a:xfrm>
            <a:off x="4192049" y="6200456"/>
            <a:ext cx="6451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1200" dirty="0" smtClean="0"/>
              <a:t>Яркая реклама книг о Чистоозерном районе, изданных библиотекарями.</a:t>
            </a:r>
            <a:endParaRPr lang="ko-KR" altLang="en-US" sz="12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EFAE844-E9C3-4839-A6D1-1772FD5A8F06}"/>
              </a:ext>
            </a:extLst>
          </p:cNvPr>
          <p:cNvSpPr/>
          <p:nvPr/>
        </p:nvSpPr>
        <p:spPr>
          <a:xfrm>
            <a:off x="4192048" y="5861895"/>
            <a:ext cx="5761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03. </a:t>
            </a:r>
            <a:r>
              <a:rPr lang="ru-RU" altLang="ko-KR" dirty="0" smtClean="0"/>
              <a:t>Продвижение краеведческого фонда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83B7F-D051-4E68-98E9-94DDE79433B5}"/>
              </a:ext>
            </a:extLst>
          </p:cNvPr>
          <p:cNvSpPr txBox="1"/>
          <p:nvPr/>
        </p:nvSpPr>
        <p:spPr>
          <a:xfrm>
            <a:off x="1424617" y="3968630"/>
            <a:ext cx="2504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400" dirty="0" smtClean="0">
                <a:latin typeface="+mj-lt"/>
                <a:cs typeface="Arial" panose="020B0604020202020204" pitchFamily="34" charset="0"/>
              </a:rPr>
              <a:t>Уникальность проекта</a:t>
            </a:r>
            <a:endParaRPr lang="ko-KR" alt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B3C210B3-1666-48B6-9295-66CAF0A98E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526058" y="-1"/>
            <a:ext cx="1665942" cy="112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8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2BAAA85-0EB9-41C3-A362-727DFF234AFE}"/>
              </a:ext>
            </a:extLst>
          </p:cNvPr>
          <p:cNvSpPr txBox="1"/>
          <p:nvPr/>
        </p:nvSpPr>
        <p:spPr>
          <a:xfrm>
            <a:off x="641351" y="814914"/>
            <a:ext cx="10909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dirty="0" smtClean="0">
                <a:latin typeface="+mj-lt"/>
                <a:cs typeface="Arial" panose="020B0604020202020204" pitchFamily="34" charset="0"/>
              </a:rPr>
              <a:t>Приоритетные задачи</a:t>
            </a:r>
            <a:endParaRPr lang="ko-KR" alt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A39B958-7114-402A-A254-4429777610F7}"/>
              </a:ext>
            </a:extLst>
          </p:cNvPr>
          <p:cNvSpPr/>
          <p:nvPr/>
        </p:nvSpPr>
        <p:spPr>
          <a:xfrm>
            <a:off x="5091003" y="2167267"/>
            <a:ext cx="2004416" cy="2888974"/>
          </a:xfrm>
          <a:prstGeom prst="roundRect">
            <a:avLst>
              <a:gd name="adj" fmla="val 50000"/>
            </a:avLst>
          </a:prstGeom>
          <a:noFill/>
          <a:ln w="12700" cap="flat">
            <a:solidFill>
              <a:srgbClr val="FFC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sz="2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5EA8B8-418C-445F-83B5-BC410C6B7FC1}"/>
              </a:ext>
            </a:extLst>
          </p:cNvPr>
          <p:cNvSpPr txBox="1"/>
          <p:nvPr/>
        </p:nvSpPr>
        <p:spPr>
          <a:xfrm>
            <a:off x="8043572" y="2268854"/>
            <a:ext cx="3006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ko-KR" sz="2000" b="1" dirty="0" smtClean="0">
                <a:solidFill>
                  <a:schemeClr val="tx1"/>
                </a:solidFill>
              </a:rPr>
              <a:t>Продвижение краеведческого фонда библиотеки.</a:t>
            </a:r>
            <a:endParaRPr lang="en-US" altLang="ko-KR" sz="2000" b="1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14CF39-20F8-44C2-B53B-A1D78ADDC562}"/>
              </a:ext>
            </a:extLst>
          </p:cNvPr>
          <p:cNvSpPr txBox="1"/>
          <p:nvPr/>
        </p:nvSpPr>
        <p:spPr>
          <a:xfrm>
            <a:off x="8043572" y="4296453"/>
            <a:ext cx="300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ko-KR" sz="2000" b="1" dirty="0" smtClean="0">
                <a:solidFill>
                  <a:schemeClr val="tx1"/>
                </a:solidFill>
              </a:rPr>
              <a:t>Привлечение новых читателей.</a:t>
            </a:r>
            <a:endParaRPr lang="en-US" altLang="ko-KR" sz="20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2ABE1-7642-4766-8EDF-67578BB5B9DC}"/>
              </a:ext>
            </a:extLst>
          </p:cNvPr>
          <p:cNvSpPr txBox="1"/>
          <p:nvPr/>
        </p:nvSpPr>
        <p:spPr>
          <a:xfrm>
            <a:off x="1551136" y="2268854"/>
            <a:ext cx="3006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ko-KR" sz="2000" b="1" dirty="0" smtClean="0">
                <a:solidFill>
                  <a:schemeClr val="tx1"/>
                </a:solidFill>
              </a:rPr>
              <a:t>Популяризация книг о Чистоозерном районе.</a:t>
            </a:r>
            <a:endParaRPr lang="en-US" altLang="ko-KR" sz="2000" b="1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51AB04-2961-46C5-AEF4-86A83C73AD87}"/>
              </a:ext>
            </a:extLst>
          </p:cNvPr>
          <p:cNvSpPr txBox="1"/>
          <p:nvPr/>
        </p:nvSpPr>
        <p:spPr>
          <a:xfrm>
            <a:off x="1551136" y="4296453"/>
            <a:ext cx="300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ko-KR" sz="2000" b="1" dirty="0" smtClean="0">
                <a:solidFill>
                  <a:schemeClr val="tx1"/>
                </a:solidFill>
              </a:rPr>
              <a:t>Повышение имиджа библиотеки.</a:t>
            </a:r>
            <a:endParaRPr lang="en-US" altLang="ko-KR" sz="2000" b="1" dirty="0">
              <a:solidFill>
                <a:schemeClr val="tx1"/>
              </a:solidFill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B002EE96-683C-4348-AF4F-E3551504AE40}"/>
              </a:ext>
            </a:extLst>
          </p:cNvPr>
          <p:cNvSpPr/>
          <p:nvPr/>
        </p:nvSpPr>
        <p:spPr>
          <a:xfrm>
            <a:off x="6537115" y="2255742"/>
            <a:ext cx="987398" cy="987398"/>
          </a:xfrm>
          <a:prstGeom prst="ellipse">
            <a:avLst/>
          </a:pr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altLang="ko-KR" sz="3200" b="1" dirty="0" smtClean="0">
                <a:solidFill>
                  <a:schemeClr val="bg1"/>
                </a:solidFill>
                <a:latin typeface="+mj-lt"/>
              </a:rPr>
              <a:t>02</a:t>
            </a:r>
            <a:endParaRPr lang="en-US" altLang="ko-KR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F674339B-0CBB-4C93-B905-F891621DCABE}"/>
              </a:ext>
            </a:extLst>
          </p:cNvPr>
          <p:cNvSpPr/>
          <p:nvPr/>
        </p:nvSpPr>
        <p:spPr>
          <a:xfrm>
            <a:off x="6537115" y="4051163"/>
            <a:ext cx="987398" cy="987398"/>
          </a:xfrm>
          <a:prstGeom prst="ellipse">
            <a:avLst/>
          </a:pr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altLang="ko-KR" sz="3200" b="1" dirty="0" smtClean="0">
                <a:solidFill>
                  <a:schemeClr val="bg1"/>
                </a:solidFill>
                <a:latin typeface="+mj-lt"/>
              </a:rPr>
              <a:t>03</a:t>
            </a:r>
            <a:endParaRPr lang="en-US" altLang="ko-KR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185BC8F7-EEAD-465A-AD5C-F41E7F845B7E}"/>
              </a:ext>
            </a:extLst>
          </p:cNvPr>
          <p:cNvSpPr/>
          <p:nvPr/>
        </p:nvSpPr>
        <p:spPr>
          <a:xfrm>
            <a:off x="4661909" y="2255742"/>
            <a:ext cx="987398" cy="987398"/>
          </a:xfrm>
          <a:prstGeom prst="ellipse">
            <a:avLst/>
          </a:pr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altLang="ko-KR" sz="3200" b="1" dirty="0" smtClean="0">
                <a:solidFill>
                  <a:schemeClr val="bg1"/>
                </a:solidFill>
                <a:latin typeface="+mj-lt"/>
              </a:rPr>
              <a:t>01</a:t>
            </a:r>
            <a:endParaRPr lang="en-US" altLang="ko-KR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44B04B59-53E0-4FDA-B645-C80030298195}"/>
              </a:ext>
            </a:extLst>
          </p:cNvPr>
          <p:cNvSpPr/>
          <p:nvPr/>
        </p:nvSpPr>
        <p:spPr>
          <a:xfrm>
            <a:off x="4661909" y="4072273"/>
            <a:ext cx="1059622" cy="966288"/>
          </a:xfrm>
          <a:prstGeom prst="ellipse">
            <a:avLst/>
          </a:pr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altLang="ko-KR" sz="3200" b="1" dirty="0" smtClean="0">
                <a:solidFill>
                  <a:schemeClr val="bg1"/>
                </a:solidFill>
                <a:latin typeface="+mj-lt"/>
              </a:rPr>
              <a:t>04</a:t>
            </a:r>
            <a:endParaRPr lang="en-US" altLang="ko-KR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2767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DAC47F-0313-4CAB-B58E-D6E78D679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457200"/>
            <a:ext cx="4998719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D7F2E-AB55-482F-A61B-447E7CE260B4}"/>
              </a:ext>
            </a:extLst>
          </p:cNvPr>
          <p:cNvSpPr txBox="1"/>
          <p:nvPr/>
        </p:nvSpPr>
        <p:spPr>
          <a:xfrm>
            <a:off x="6083300" y="2939832"/>
            <a:ext cx="5017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altLang="ko-KR" b="0" dirty="0" smtClean="0"/>
              <a:t>Формат</a:t>
            </a:r>
            <a:r>
              <a:rPr lang="ru-RU" altLang="ko-KR" sz="2800" b="0" dirty="0" smtClean="0"/>
              <a:t> </a:t>
            </a:r>
            <a:endParaRPr lang="en-US" altLang="ko-KR" sz="28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B3B21-4CCB-4F86-93D3-AD4A0C6B0106}"/>
              </a:ext>
            </a:extLst>
          </p:cNvPr>
          <p:cNvSpPr txBox="1"/>
          <p:nvPr/>
        </p:nvSpPr>
        <p:spPr>
          <a:xfrm>
            <a:off x="6083300" y="4017050"/>
            <a:ext cx="5017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000" dirty="0" smtClean="0"/>
              <a:t>ОФФЛАЙН</a:t>
            </a:r>
          </a:p>
          <a:p>
            <a:r>
              <a:rPr lang="ru-RU" altLang="ko-KR" sz="2000" dirty="0" smtClean="0"/>
              <a:t>Чаем можно насладиться, заварив его в любимой кружке.</a:t>
            </a: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5" r="11941"/>
          <a:stretch/>
        </p:blipFill>
        <p:spPr>
          <a:xfrm>
            <a:off x="1079863" y="715953"/>
            <a:ext cx="4389120" cy="5332422"/>
          </a:xfrm>
        </p:spPr>
      </p:pic>
    </p:spTree>
    <p:extLst>
      <p:ext uri="{BB962C8B-B14F-4D97-AF65-F5344CB8AC3E}">
        <p14:creationId xmlns:p14="http://schemas.microsoft.com/office/powerpoint/2010/main" val="2384703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>
            <a:extLst>
              <a:ext uri="{FF2B5EF4-FFF2-40B4-BE49-F238E27FC236}">
                <a16:creationId xmlns:a16="http://schemas.microsoft.com/office/drawing/2014/main" id="{8E24A364-A8BA-4244-8F61-F5F2DA1BF007}"/>
              </a:ext>
            </a:extLst>
          </p:cNvPr>
          <p:cNvSpPr/>
          <p:nvPr/>
        </p:nvSpPr>
        <p:spPr>
          <a:xfrm>
            <a:off x="6375400" y="1746651"/>
            <a:ext cx="4008406" cy="3667782"/>
          </a:xfrm>
          <a:prstGeom prst="rect">
            <a:avLst/>
          </a:prstGeom>
          <a:solidFill>
            <a:srgbClr val="FCA304"/>
          </a:solidFill>
          <a:ln>
            <a:noFill/>
          </a:ln>
          <a:effectLst>
            <a:outerShdw dist="1524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>
              <a:solidFill>
                <a:srgbClr val="578EFF"/>
              </a:solidFill>
              <a:latin typeface="+mj-lt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BFBE550-582B-4BE5-853C-1786E6C2B2A2}"/>
              </a:ext>
            </a:extLst>
          </p:cNvPr>
          <p:cNvSpPr/>
          <p:nvPr/>
        </p:nvSpPr>
        <p:spPr>
          <a:xfrm>
            <a:off x="1541494" y="1746651"/>
            <a:ext cx="4008406" cy="366778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524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>
              <a:solidFill>
                <a:srgbClr val="578EFF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EB2D05-E5CC-4520-A0F0-AE62500539C6}"/>
              </a:ext>
            </a:extLst>
          </p:cNvPr>
          <p:cNvSpPr txBox="1"/>
          <p:nvPr/>
        </p:nvSpPr>
        <p:spPr>
          <a:xfrm>
            <a:off x="1541494" y="963305"/>
            <a:ext cx="9109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dirty="0" smtClean="0">
                <a:latin typeface="+mj-lt"/>
                <a:cs typeface="Arial" panose="020B0604020202020204" pitchFamily="34" charset="0"/>
              </a:rPr>
              <a:t>Место реализации</a:t>
            </a:r>
            <a:endParaRPr lang="ko-KR" alt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F531D5-1043-4D28-A9B6-3AFD4F292BC3}"/>
              </a:ext>
            </a:extLst>
          </p:cNvPr>
          <p:cNvSpPr txBox="1"/>
          <p:nvPr/>
        </p:nvSpPr>
        <p:spPr>
          <a:xfrm>
            <a:off x="4675997" y="5587473"/>
            <a:ext cx="339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dirty="0" smtClean="0">
                <a:latin typeface="+mj-lt"/>
              </a:rPr>
              <a:t>В стенах библиотеки</a:t>
            </a:r>
            <a:endParaRPr lang="en-US" altLang="ko-KR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r="20029"/>
          <a:stretch/>
        </p:blipFill>
        <p:spPr>
          <a:xfrm>
            <a:off x="1643839" y="1835622"/>
            <a:ext cx="3803716" cy="34898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6"/>
          <a:stretch/>
        </p:blipFill>
        <p:spPr>
          <a:xfrm>
            <a:off x="6463175" y="1835622"/>
            <a:ext cx="3832855" cy="34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>
            <a:extLst>
              <a:ext uri="{FF2B5EF4-FFF2-40B4-BE49-F238E27FC236}">
                <a16:creationId xmlns:a16="http://schemas.microsoft.com/office/drawing/2014/main" id="{8E24A364-A8BA-4244-8F61-F5F2DA1BF007}"/>
              </a:ext>
            </a:extLst>
          </p:cNvPr>
          <p:cNvSpPr/>
          <p:nvPr/>
        </p:nvSpPr>
        <p:spPr>
          <a:xfrm>
            <a:off x="6375400" y="1746651"/>
            <a:ext cx="4008406" cy="3667782"/>
          </a:xfrm>
          <a:prstGeom prst="rect">
            <a:avLst/>
          </a:prstGeom>
          <a:solidFill>
            <a:srgbClr val="FCA304"/>
          </a:solidFill>
          <a:ln>
            <a:noFill/>
          </a:ln>
          <a:effectLst>
            <a:outerShdw dist="1524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>
              <a:solidFill>
                <a:srgbClr val="578EFF"/>
              </a:solidFill>
              <a:latin typeface="+mj-lt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BFBE550-582B-4BE5-853C-1786E6C2B2A2}"/>
              </a:ext>
            </a:extLst>
          </p:cNvPr>
          <p:cNvSpPr/>
          <p:nvPr/>
        </p:nvSpPr>
        <p:spPr>
          <a:xfrm>
            <a:off x="1541494" y="1746651"/>
            <a:ext cx="4008406" cy="366778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52400" dir="2700000" algn="t" rotWithShape="0">
              <a:srgbClr val="FFFAE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>
              <a:solidFill>
                <a:srgbClr val="578EFF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EB2D05-E5CC-4520-A0F0-AE62500539C6}"/>
              </a:ext>
            </a:extLst>
          </p:cNvPr>
          <p:cNvSpPr txBox="1"/>
          <p:nvPr/>
        </p:nvSpPr>
        <p:spPr>
          <a:xfrm>
            <a:off x="1541494" y="963305"/>
            <a:ext cx="9109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dirty="0" smtClean="0">
                <a:latin typeface="+mj-lt"/>
                <a:cs typeface="Arial" panose="020B0604020202020204" pitchFamily="34" charset="0"/>
              </a:rPr>
              <a:t>Место реализации</a:t>
            </a:r>
            <a:endParaRPr lang="ko-KR" alt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F531D5-1043-4D28-A9B6-3AFD4F292BC3}"/>
              </a:ext>
            </a:extLst>
          </p:cNvPr>
          <p:cNvSpPr txBox="1"/>
          <p:nvPr/>
        </p:nvSpPr>
        <p:spPr>
          <a:xfrm>
            <a:off x="4675997" y="5587473"/>
            <a:ext cx="339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dirty="0" smtClean="0">
                <a:latin typeface="+mj-lt"/>
              </a:rPr>
              <a:t>Вне стен библиотеки</a:t>
            </a:r>
            <a:endParaRPr lang="en-US" altLang="ko-KR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1" r="7079" b="5269"/>
          <a:stretch/>
        </p:blipFill>
        <p:spPr>
          <a:xfrm>
            <a:off x="1677436" y="1844406"/>
            <a:ext cx="3736522" cy="3472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2" t="3937" r="1"/>
          <a:stretch/>
        </p:blipFill>
        <p:spPr>
          <a:xfrm>
            <a:off x="6531430" y="1844406"/>
            <a:ext cx="3697558" cy="34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56920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SemiBold - Montserrat Light">
      <a:majorFont>
        <a:latin typeface="Montserrat SemiBold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3152</TotalTime>
  <Words>417</Words>
  <Application>Microsoft Office PowerPoint</Application>
  <PresentationFormat>Широкоэкранный</PresentationFormat>
  <Paragraphs>77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맑은 고딕</vt:lpstr>
      <vt:lpstr>Montserrat SemiBold</vt:lpstr>
      <vt:lpstr>Arial Unicode MS</vt:lpstr>
      <vt:lpstr>Montserrat Light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Пользователь</cp:lastModifiedBy>
  <cp:revision>232</cp:revision>
  <dcterms:created xsi:type="dcterms:W3CDTF">2019-04-06T05:20:47Z</dcterms:created>
  <dcterms:modified xsi:type="dcterms:W3CDTF">2024-09-14T14:05:43Z</dcterms:modified>
</cp:coreProperties>
</file>